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84" r:id="rId2"/>
    <p:sldId id="264" r:id="rId3"/>
    <p:sldId id="265" r:id="rId4"/>
    <p:sldId id="266" r:id="rId5"/>
    <p:sldId id="259" r:id="rId6"/>
    <p:sldId id="260" r:id="rId7"/>
    <p:sldId id="261" r:id="rId8"/>
    <p:sldId id="262" r:id="rId9"/>
    <p:sldId id="263" r:id="rId10"/>
    <p:sldId id="267" r:id="rId11"/>
    <p:sldId id="268" r:id="rId12"/>
    <p:sldId id="269" r:id="rId13"/>
    <p:sldId id="270" r:id="rId14"/>
    <p:sldId id="271" r:id="rId15"/>
    <p:sldId id="275" r:id="rId16"/>
    <p:sldId id="276" r:id="rId17"/>
    <p:sldId id="277" r:id="rId18"/>
    <p:sldId id="278" r:id="rId19"/>
    <p:sldId id="272" r:id="rId20"/>
    <p:sldId id="279" r:id="rId21"/>
    <p:sldId id="280" r:id="rId22"/>
    <p:sldId id="283" r:id="rId23"/>
    <p:sldId id="274" r:id="rId24"/>
    <p:sldId id="285" r:id="rId25"/>
    <p:sldId id="311" r:id="rId26"/>
    <p:sldId id="287" r:id="rId27"/>
    <p:sldId id="312" r:id="rId28"/>
    <p:sldId id="288" r:id="rId29"/>
    <p:sldId id="289" r:id="rId30"/>
    <p:sldId id="290" r:id="rId31"/>
    <p:sldId id="291" r:id="rId32"/>
    <p:sldId id="292" r:id="rId33"/>
    <p:sldId id="293" r:id="rId34"/>
    <p:sldId id="294" r:id="rId35"/>
    <p:sldId id="296" r:id="rId36"/>
    <p:sldId id="313"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4" r:id="rId52"/>
    <p:sldId id="315" r:id="rId53"/>
    <p:sldId id="316" r:id="rId54"/>
    <p:sldId id="320" r:id="rId55"/>
    <p:sldId id="317" r:id="rId56"/>
    <p:sldId id="318" r:id="rId57"/>
    <p:sldId id="319"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8" r:id="rId75"/>
    <p:sldId id="339" r:id="rId76"/>
    <p:sldId id="340" r:id="rId77"/>
    <p:sldId id="341" r:id="rId78"/>
    <p:sldId id="342" r:id="rId79"/>
    <p:sldId id="344" r:id="rId80"/>
    <p:sldId id="343" r:id="rId81"/>
    <p:sldId id="345" r:id="rId82"/>
    <p:sldId id="346" r:id="rId83"/>
    <p:sldId id="347" r:id="rId84"/>
    <p:sldId id="348" r:id="rId85"/>
    <p:sldId id="349" r:id="rId86"/>
    <p:sldId id="351" r:id="rId87"/>
    <p:sldId id="358" r:id="rId88"/>
    <p:sldId id="357" r:id="rId89"/>
    <p:sldId id="352" r:id="rId90"/>
    <p:sldId id="353" r:id="rId91"/>
    <p:sldId id="354" r:id="rId92"/>
    <p:sldId id="355" r:id="rId93"/>
    <p:sldId id="35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3"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291" autoAdjust="0"/>
  </p:normalViewPr>
  <p:slideViewPr>
    <p:cSldViewPr snapToGrid="0">
      <p:cViewPr varScale="1">
        <p:scale>
          <a:sx n="72" d="100"/>
          <a:sy n="72" d="100"/>
        </p:scale>
        <p:origin x="6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A0291-75BB-40CF-B8A3-231F0F9717E5}" type="datetimeFigureOut">
              <a:rPr lang="fr-FR" smtClean="0"/>
              <a:t>18/04/2023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1FE32-356C-4920-87DB-A9EF48E55210}" type="slidenum">
              <a:rPr lang="fr-FR" smtClean="0"/>
              <a:t>‹N°›</a:t>
            </a:fld>
            <a:endParaRPr lang="fr-FR" dirty="0"/>
          </a:p>
        </p:txBody>
      </p:sp>
    </p:spTree>
    <p:extLst>
      <p:ext uri="{BB962C8B-B14F-4D97-AF65-F5344CB8AC3E}">
        <p14:creationId xmlns:p14="http://schemas.microsoft.com/office/powerpoint/2010/main" val="3607338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761FE32-356C-4920-87DB-A9EF48E55210}" type="slidenum">
              <a:rPr lang="fr-FR" smtClean="0"/>
              <a:t>50</a:t>
            </a:fld>
            <a:endParaRPr lang="fr-FR" dirty="0"/>
          </a:p>
        </p:txBody>
      </p:sp>
    </p:spTree>
    <p:extLst>
      <p:ext uri="{BB962C8B-B14F-4D97-AF65-F5344CB8AC3E}">
        <p14:creationId xmlns:p14="http://schemas.microsoft.com/office/powerpoint/2010/main" val="126239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256267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225888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98636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413012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7191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72898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661992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201426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34047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01426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1950853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2960178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3621069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45710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2258444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AAED388-A58B-4BDB-80AF-81C45A1B501A}" type="datetimeFigureOut">
              <a:rPr lang="fr-FR" smtClean="0"/>
              <a:t>18/04/2023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2123B11-BA78-4DB3-82E7-B4F3085DA94A}" type="slidenum">
              <a:rPr lang="fr-FR" smtClean="0"/>
              <a:t>‹N°›</a:t>
            </a:fld>
            <a:endParaRPr lang="fr-FR" dirty="0"/>
          </a:p>
        </p:txBody>
      </p:sp>
    </p:spTree>
    <p:extLst>
      <p:ext uri="{BB962C8B-B14F-4D97-AF65-F5344CB8AC3E}">
        <p14:creationId xmlns:p14="http://schemas.microsoft.com/office/powerpoint/2010/main" val="280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AED388-A58B-4BDB-80AF-81C45A1B501A}" type="datetimeFigureOut">
              <a:rPr lang="fr-FR" smtClean="0"/>
              <a:t>18/04/2023</a:t>
            </a:fld>
            <a:endParaRPr lang="fr-FR"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2123B11-BA78-4DB3-82E7-B4F3085DA94A}" type="slidenum">
              <a:rPr lang="fr-FR" smtClean="0"/>
              <a:t>‹N°›</a:t>
            </a:fld>
            <a:endParaRPr lang="fr-FR" dirty="0"/>
          </a:p>
        </p:txBody>
      </p:sp>
    </p:spTree>
    <p:extLst>
      <p:ext uri="{BB962C8B-B14F-4D97-AF65-F5344CB8AC3E}">
        <p14:creationId xmlns:p14="http://schemas.microsoft.com/office/powerpoint/2010/main" val="2495585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CB3D17-1534-9F93-9EE1-BB44BFA7B02B}"/>
              </a:ext>
            </a:extLst>
          </p:cNvPr>
          <p:cNvSpPr/>
          <p:nvPr/>
        </p:nvSpPr>
        <p:spPr>
          <a:xfrm>
            <a:off x="2954215" y="1983545"/>
            <a:ext cx="7441809" cy="17162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sz="4000" dirty="0">
                <a:latin typeface="Times New Roman" panose="02020603050405020304" pitchFamily="18" charset="0"/>
                <a:cs typeface="Times New Roman" panose="02020603050405020304" pitchFamily="18" charset="0"/>
              </a:rPr>
              <a:t>Architectures Micro Services</a:t>
            </a:r>
          </a:p>
        </p:txBody>
      </p:sp>
      <p:sp>
        <p:nvSpPr>
          <p:cNvPr id="5" name="Rectangle 4">
            <a:extLst>
              <a:ext uri="{FF2B5EF4-FFF2-40B4-BE49-F238E27FC236}">
                <a16:creationId xmlns:a16="http://schemas.microsoft.com/office/drawing/2014/main" id="{70BB59DA-8D6D-70A6-329A-239EC1D4960C}"/>
              </a:ext>
            </a:extLst>
          </p:cNvPr>
          <p:cNvSpPr/>
          <p:nvPr/>
        </p:nvSpPr>
        <p:spPr>
          <a:xfrm>
            <a:off x="2910021" y="4390405"/>
            <a:ext cx="7849772" cy="9003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dirty="0">
                <a:latin typeface="Times New Roman" panose="02020603050405020304" pitchFamily="18" charset="0"/>
                <a:cs typeface="Times New Roman" panose="02020603050405020304" pitchFamily="18" charset="0"/>
              </a:rPr>
              <a:t>Elaboré par : LHECENE MOHAMED LEMINE MASTER SDIA</a:t>
            </a:r>
          </a:p>
        </p:txBody>
      </p:sp>
      <p:sp>
        <p:nvSpPr>
          <p:cNvPr id="7" name="ZoneTexte 6">
            <a:extLst>
              <a:ext uri="{FF2B5EF4-FFF2-40B4-BE49-F238E27FC236}">
                <a16:creationId xmlns:a16="http://schemas.microsoft.com/office/drawing/2014/main" id="{BF72DCA3-B24C-D8B0-8345-A20D8A734A97}"/>
              </a:ext>
            </a:extLst>
          </p:cNvPr>
          <p:cNvSpPr txBox="1"/>
          <p:nvPr/>
        </p:nvSpPr>
        <p:spPr>
          <a:xfrm>
            <a:off x="10396024" y="6212170"/>
            <a:ext cx="1500732" cy="461665"/>
          </a:xfrm>
          <a:prstGeom prst="rect">
            <a:avLst/>
          </a:prstGeom>
          <a:noFill/>
        </p:spPr>
        <p:txBody>
          <a:bodyPr wrap="none" rtlCol="0">
            <a:spAutoFit/>
          </a:bodyPr>
          <a:lstStyle/>
          <a:p>
            <a:r>
              <a:rPr lang="fr-FR" sz="2400" dirty="0">
                <a:latin typeface="Times New Roman" panose="02020603050405020304" pitchFamily="18" charset="0"/>
                <a:cs typeface="Times New Roman" panose="02020603050405020304" pitchFamily="18" charset="0"/>
              </a:rPr>
              <a:t>2022/2023</a:t>
            </a:r>
          </a:p>
        </p:txBody>
      </p:sp>
      <p:sp>
        <p:nvSpPr>
          <p:cNvPr id="8" name="ZoneTexte 7">
            <a:extLst>
              <a:ext uri="{FF2B5EF4-FFF2-40B4-BE49-F238E27FC236}">
                <a16:creationId xmlns:a16="http://schemas.microsoft.com/office/drawing/2014/main" id="{076C48EA-4A76-F3AB-6500-34B67974FDCB}"/>
              </a:ext>
            </a:extLst>
          </p:cNvPr>
          <p:cNvSpPr txBox="1"/>
          <p:nvPr/>
        </p:nvSpPr>
        <p:spPr>
          <a:xfrm>
            <a:off x="5289452" y="6443002"/>
            <a:ext cx="3090911" cy="400110"/>
          </a:xfrm>
          <a:prstGeom prst="rect">
            <a:avLst/>
          </a:prstGeom>
          <a:noFill/>
        </p:spPr>
        <p:txBody>
          <a:bodyPr wrap="none" rtlCol="0">
            <a:spAutoFit/>
          </a:bodyPr>
          <a:lstStyle/>
          <a:p>
            <a:r>
              <a:rPr lang="fr-FR" sz="2000" b="1" dirty="0">
                <a:latin typeface="Times New Roman" panose="02020603050405020304" pitchFamily="18" charset="0"/>
                <a:ea typeface="Yu Gothic" panose="020B0400000000000000" pitchFamily="34" charset="-128"/>
                <a:cs typeface="Times New Roman" panose="02020603050405020304" pitchFamily="18" charset="0"/>
              </a:rPr>
              <a:t>ENSET-MOHAMMEDIA</a:t>
            </a:r>
          </a:p>
        </p:txBody>
      </p:sp>
    </p:spTree>
    <p:extLst>
      <p:ext uri="{BB962C8B-B14F-4D97-AF65-F5344CB8AC3E}">
        <p14:creationId xmlns:p14="http://schemas.microsoft.com/office/powerpoint/2010/main" val="1257570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E394E01E-F346-202A-045D-18A3CD696D3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1F2D80BC-EF5A-2AC0-92C7-513BCC32AE0C}"/>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5- Créer le Web service Restfull qui permet de gérer des comptes(suite)</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EAC9078-FFDB-971F-D567-5EABCD60B2E2}"/>
              </a:ext>
            </a:extLst>
          </p:cNvPr>
          <p:cNvSpPr/>
          <p:nvPr/>
        </p:nvSpPr>
        <p:spPr>
          <a:xfrm>
            <a:off x="437322" y="1538401"/>
            <a:ext cx="11532015" cy="2669152"/>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400" dirty="0">
                <a:solidFill>
                  <a:schemeClr val="tx1"/>
                </a:solidFill>
                <a:effectLst/>
                <a:latin typeface="Times New Roman" panose="02020603050405020304" pitchFamily="18" charset="0"/>
                <a:cs typeface="Times New Roman" panose="02020603050405020304" pitchFamily="18" charset="0"/>
              </a:rPr>
              <a:t> @DeleteMapping("/comptes/delete/{id}")</a:t>
            </a:r>
          </a:p>
          <a:p>
            <a:r>
              <a:rPr lang="fr-FR" sz="2400" dirty="0">
                <a:solidFill>
                  <a:schemeClr val="tx1"/>
                </a:solidFill>
                <a:effectLst/>
                <a:latin typeface="Times New Roman" panose="02020603050405020304" pitchFamily="18" charset="0"/>
                <a:cs typeface="Times New Roman" panose="02020603050405020304" pitchFamily="18" charset="0"/>
              </a:rPr>
              <a:t>    public </a:t>
            </a:r>
            <a:r>
              <a:rPr lang="fr-FR" sz="2400" dirty="0" err="1">
                <a:solidFill>
                  <a:schemeClr val="tx1"/>
                </a:solidFill>
                <a:effectLst/>
                <a:latin typeface="Times New Roman" panose="02020603050405020304" pitchFamily="18" charset="0"/>
                <a:cs typeface="Times New Roman" panose="02020603050405020304" pitchFamily="18" charset="0"/>
              </a:rPr>
              <a:t>void</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deleteCompte</a:t>
            </a:r>
            <a:r>
              <a:rPr lang="fr-FR" sz="2400" dirty="0">
                <a:solidFill>
                  <a:schemeClr val="tx1"/>
                </a:solidFill>
                <a:effectLst/>
                <a:latin typeface="Times New Roman" panose="02020603050405020304" pitchFamily="18" charset="0"/>
                <a:cs typeface="Times New Roman" panose="02020603050405020304" pitchFamily="18" charset="0"/>
              </a:rPr>
              <a:t>(@PathVariable Long id)</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compteRepository.deleteById</a:t>
            </a:r>
            <a:r>
              <a:rPr lang="fr-FR" sz="2400" dirty="0">
                <a:solidFill>
                  <a:schemeClr val="tx1"/>
                </a:solidFill>
                <a:effectLst/>
                <a:latin typeface="Times New Roman" panose="02020603050405020304" pitchFamily="18" charset="0"/>
                <a:cs typeface="Times New Roman" panose="02020603050405020304" pitchFamily="18" charset="0"/>
              </a:rPr>
              <a:t>(id);</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a:t>
            </a:r>
          </a:p>
        </p:txBody>
      </p:sp>
      <p:sp>
        <p:nvSpPr>
          <p:cNvPr id="7" name="ZoneTexte 6">
            <a:extLst>
              <a:ext uri="{FF2B5EF4-FFF2-40B4-BE49-F238E27FC236}">
                <a16:creationId xmlns:a16="http://schemas.microsoft.com/office/drawing/2014/main" id="{BE748059-9474-A35A-D676-CBB2F47CB8EA}"/>
              </a:ext>
            </a:extLst>
          </p:cNvPr>
          <p:cNvSpPr txBox="1"/>
          <p:nvPr/>
        </p:nvSpPr>
        <p:spPr>
          <a:xfrm>
            <a:off x="437322" y="976560"/>
            <a:ext cx="369460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CompteWebRestController.java</a:t>
            </a:r>
          </a:p>
        </p:txBody>
      </p:sp>
    </p:spTree>
    <p:extLst>
      <p:ext uri="{BB962C8B-B14F-4D97-AF65-F5344CB8AC3E}">
        <p14:creationId xmlns:p14="http://schemas.microsoft.com/office/powerpoint/2010/main" val="130168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7D82146-79F0-0362-17EC-AADBF98DD02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C76CF82F-840F-F12E-1CF8-BA14D95CCC25}"/>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a:t>
            </a:r>
            <a:endParaRPr lang="fr-FR" sz="2400" dirty="0">
              <a:latin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780396AA-604D-94A3-C5D3-980AACBECA38}"/>
              </a:ext>
            </a:extLst>
          </p:cNvPr>
          <p:cNvSpPr txBox="1"/>
          <p:nvPr/>
        </p:nvSpPr>
        <p:spPr>
          <a:xfrm>
            <a:off x="437322" y="976560"/>
            <a:ext cx="5314468"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afficher liste des comptes</a:t>
            </a:r>
          </a:p>
        </p:txBody>
      </p:sp>
      <p:pic>
        <p:nvPicPr>
          <p:cNvPr id="9" name="Image 8">
            <a:extLst>
              <a:ext uri="{FF2B5EF4-FFF2-40B4-BE49-F238E27FC236}">
                <a16:creationId xmlns:a16="http://schemas.microsoft.com/office/drawing/2014/main" id="{CA6BBE02-618D-D1BD-706A-6F7BBB535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731" y="1695573"/>
            <a:ext cx="8872538" cy="4988367"/>
          </a:xfrm>
          <a:prstGeom prst="rect">
            <a:avLst/>
          </a:prstGeom>
          <a:ln w="28575"/>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6077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E0DB74A-4B36-5E14-1290-62E29BB2BDC5}"/>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282B04B7-2367-BDF6-A532-B74803D6EFB9}"/>
              </a:ext>
            </a:extLst>
          </p:cNvPr>
          <p:cNvSpPr txBox="1"/>
          <p:nvPr/>
        </p:nvSpPr>
        <p:spPr>
          <a:xfrm>
            <a:off x="437322" y="976560"/>
            <a:ext cx="5668924"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afficher un client par son ID</a:t>
            </a:r>
          </a:p>
        </p:txBody>
      </p:sp>
      <p:pic>
        <p:nvPicPr>
          <p:cNvPr id="8" name="Image 7">
            <a:extLst>
              <a:ext uri="{FF2B5EF4-FFF2-40B4-BE49-F238E27FC236}">
                <a16:creationId xmlns:a16="http://schemas.microsoft.com/office/drawing/2014/main" id="{E0944968-9081-6F4F-C4C5-9C29757CF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993" y="1486720"/>
            <a:ext cx="9244013" cy="5197220"/>
          </a:xfrm>
          <a:prstGeom prst="rect">
            <a:avLst/>
          </a:prstGeom>
          <a:ln w="28575"/>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8CC7BC12-805E-D9D5-AD14-7EB8B1D88423}"/>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10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BEBF1D8-13BE-0DFC-34AF-E205BA62F586}"/>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6C5FA939-DBF5-5D10-4230-96BA6DCEE896}"/>
              </a:ext>
            </a:extLst>
          </p:cNvPr>
          <p:cNvSpPr txBox="1"/>
          <p:nvPr/>
        </p:nvSpPr>
        <p:spPr>
          <a:xfrm>
            <a:off x="437322" y="976560"/>
            <a:ext cx="6369244"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d’ajouter nouvelle compte</a:t>
            </a:r>
          </a:p>
        </p:txBody>
      </p:sp>
      <p:pic>
        <p:nvPicPr>
          <p:cNvPr id="8" name="Image 7">
            <a:extLst>
              <a:ext uri="{FF2B5EF4-FFF2-40B4-BE49-F238E27FC236}">
                <a16:creationId xmlns:a16="http://schemas.microsoft.com/office/drawing/2014/main" id="{F96ED091-4B52-AD73-3844-14745EF7B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761" y="1478583"/>
            <a:ext cx="9401176" cy="5285580"/>
          </a:xfrm>
          <a:prstGeom prst="rect">
            <a:avLst/>
          </a:prstGeom>
          <a:ln w="28575"/>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41D3D90A-EC28-BC58-7AEC-1A13E8E1A533}"/>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2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A80600A-7888-6483-1EDA-B6A5B8EEDC4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C82BE5CE-5E7D-7DB6-4FE8-3E4B49AD22BB}"/>
              </a:ext>
            </a:extLst>
          </p:cNvPr>
          <p:cNvSpPr txBox="1"/>
          <p:nvPr/>
        </p:nvSpPr>
        <p:spPr>
          <a:xfrm>
            <a:off x="437322" y="976560"/>
            <a:ext cx="940392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modifier informations d’une compte par son ID : 12</a:t>
            </a:r>
          </a:p>
        </p:txBody>
      </p:sp>
      <p:pic>
        <p:nvPicPr>
          <p:cNvPr id="16" name="Image 15">
            <a:extLst>
              <a:ext uri="{FF2B5EF4-FFF2-40B4-BE49-F238E27FC236}">
                <a16:creationId xmlns:a16="http://schemas.microsoft.com/office/drawing/2014/main" id="{017045AC-5AEE-AA5D-FAF8-C23731A3C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529" y="1587006"/>
            <a:ext cx="9065640" cy="5096934"/>
          </a:xfrm>
          <a:prstGeom prst="rect">
            <a:avLst/>
          </a:prstGeom>
          <a:ln w="28575"/>
        </p:spPr>
        <p:style>
          <a:lnRef idx="2">
            <a:schemeClr val="accent2"/>
          </a:lnRef>
          <a:fillRef idx="1">
            <a:schemeClr val="lt1"/>
          </a:fillRef>
          <a:effectRef idx="0">
            <a:schemeClr val="accent2"/>
          </a:effectRef>
          <a:fontRef idx="minor">
            <a:schemeClr val="dk1"/>
          </a:fontRef>
        </p:style>
      </p:pic>
      <p:sp>
        <p:nvSpPr>
          <p:cNvPr id="17" name="ZoneTexte 16">
            <a:extLst>
              <a:ext uri="{FF2B5EF4-FFF2-40B4-BE49-F238E27FC236}">
                <a16:creationId xmlns:a16="http://schemas.microsoft.com/office/drawing/2014/main" id="{E2DFAD45-84F3-7321-3554-BE18764120E8}"/>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93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C525E37-53B0-6AF8-69E1-6CF0FE0821EF}"/>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6E170802-62E6-43EC-D174-259B10B40464}"/>
              </a:ext>
            </a:extLst>
          </p:cNvPr>
          <p:cNvSpPr txBox="1"/>
          <p:nvPr/>
        </p:nvSpPr>
        <p:spPr>
          <a:xfrm>
            <a:off x="437322" y="976560"/>
            <a:ext cx="940392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modifier informations d’une compte par son ID : 12</a:t>
            </a:r>
          </a:p>
        </p:txBody>
      </p:sp>
      <p:pic>
        <p:nvPicPr>
          <p:cNvPr id="9" name="Image 8">
            <a:extLst>
              <a:ext uri="{FF2B5EF4-FFF2-40B4-BE49-F238E27FC236}">
                <a16:creationId xmlns:a16="http://schemas.microsoft.com/office/drawing/2014/main" id="{A5E0D8C8-2E7C-627F-F859-2F0CC8EDF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610" y="1540390"/>
            <a:ext cx="9148553" cy="5143550"/>
          </a:xfrm>
          <a:prstGeom prst="rect">
            <a:avLst/>
          </a:prstGeom>
          <a:ln w="28575"/>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D97EA5B3-49BD-1BED-26EA-235C5F4DBCE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19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8B83714-ABDF-55DF-1831-BFEF06B1E7E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40A20D40-425C-735F-3FCC-B7868346D945}"/>
              </a:ext>
            </a:extLst>
          </p:cNvPr>
          <p:cNvSpPr txBox="1"/>
          <p:nvPr/>
        </p:nvSpPr>
        <p:spPr>
          <a:xfrm>
            <a:off x="437322" y="976560"/>
            <a:ext cx="940392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modifier informations d’une compte par son ID : 12</a:t>
            </a:r>
          </a:p>
        </p:txBody>
      </p:sp>
      <p:pic>
        <p:nvPicPr>
          <p:cNvPr id="9" name="Image 8">
            <a:extLst>
              <a:ext uri="{FF2B5EF4-FFF2-40B4-BE49-F238E27FC236}">
                <a16:creationId xmlns:a16="http://schemas.microsoft.com/office/drawing/2014/main" id="{3BDC775C-DBDD-EF15-1828-22090D8ED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393" y="1474274"/>
            <a:ext cx="9393214" cy="5281104"/>
          </a:xfrm>
          <a:prstGeom prst="rect">
            <a:avLst/>
          </a:prstGeom>
          <a:ln w="28575"/>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E23585DC-5AE0-DDB2-D495-BF9E2E4D9C52}"/>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07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DC841070-26A9-6840-D3B6-62053B0C787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BC10FECE-3F2C-4701-9B2A-5A572BE39466}"/>
              </a:ext>
            </a:extLst>
          </p:cNvPr>
          <p:cNvSpPr txBox="1"/>
          <p:nvPr/>
        </p:nvSpPr>
        <p:spPr>
          <a:xfrm>
            <a:off x="437322" y="976560"/>
            <a:ext cx="893424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modifier informations d’une compte par son ID</a:t>
            </a:r>
          </a:p>
        </p:txBody>
      </p:sp>
      <p:pic>
        <p:nvPicPr>
          <p:cNvPr id="9" name="Image 8">
            <a:extLst>
              <a:ext uri="{FF2B5EF4-FFF2-40B4-BE49-F238E27FC236}">
                <a16:creationId xmlns:a16="http://schemas.microsoft.com/office/drawing/2014/main" id="{93FEAF29-ACAD-EB6F-AAF5-9F8BFF610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65" y="1521771"/>
            <a:ext cx="9181670" cy="5162169"/>
          </a:xfrm>
          <a:prstGeom prst="rect">
            <a:avLst/>
          </a:prstGeom>
          <a:ln w="28575"/>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43F09BAF-A2ED-E9FD-B5FF-8674E57C8813}"/>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109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3969225-88D1-9ED0-75EB-7037C1AD56C6}"/>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52F505BA-16A8-BF7C-DD83-E7F3A2F678DB}"/>
              </a:ext>
            </a:extLst>
          </p:cNvPr>
          <p:cNvSpPr txBox="1"/>
          <p:nvPr/>
        </p:nvSpPr>
        <p:spPr>
          <a:xfrm>
            <a:off x="437322" y="976560"/>
            <a:ext cx="10394801" cy="400110"/>
          </a:xfrm>
          <a:prstGeom prst="rect">
            <a:avLst/>
          </a:prstGeom>
          <a:noFill/>
          <a:ln w="19050">
            <a:solidFill>
              <a:schemeClr val="tx1"/>
            </a:solidFill>
          </a:ln>
        </p:spPr>
        <p:txBody>
          <a:bodyPr wrap="square" rtlCol="0">
            <a:spAutoFit/>
          </a:bodyPr>
          <a:lstStyle/>
          <a:p>
            <a:r>
              <a:rPr lang="fr-FR" sz="2000" b="1" dirty="0">
                <a:latin typeface="Times New Roman" panose="02020603050405020304" pitchFamily="18" charset="0"/>
                <a:cs typeface="Times New Roman" panose="02020603050405020304" pitchFamily="18" charset="0"/>
              </a:rPr>
              <a:t>Résultat méthode qui permet de modifier informations d’une compte par son ID : 12</a:t>
            </a:r>
          </a:p>
        </p:txBody>
      </p:sp>
      <p:pic>
        <p:nvPicPr>
          <p:cNvPr id="8" name="Image 7">
            <a:extLst>
              <a:ext uri="{FF2B5EF4-FFF2-40B4-BE49-F238E27FC236}">
                <a16:creationId xmlns:a16="http://schemas.microsoft.com/office/drawing/2014/main" id="{7DB7466D-1162-4DA6-76CB-0C8E50824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99" y="1524156"/>
            <a:ext cx="9258300" cy="5205252"/>
          </a:xfrm>
          <a:prstGeom prst="rect">
            <a:avLst/>
          </a:prstGeom>
          <a:ln w="28575"/>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EE869B9E-EBF8-9E0D-0068-B97E8D3B47A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326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AD01886-58D4-3F81-E2F1-EF456F22111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0726071B-F380-6235-22DE-C104E2368852}"/>
              </a:ext>
            </a:extLst>
          </p:cNvPr>
          <p:cNvSpPr txBox="1"/>
          <p:nvPr/>
        </p:nvSpPr>
        <p:spPr>
          <a:xfrm>
            <a:off x="437322" y="976560"/>
            <a:ext cx="7876684" cy="400110"/>
          </a:xfrm>
          <a:prstGeom prst="rect">
            <a:avLst/>
          </a:prstGeom>
          <a:noFill/>
          <a:ln w="19050">
            <a:solidFill>
              <a:schemeClr val="tx1"/>
            </a:solidFill>
          </a:ln>
        </p:spPr>
        <p:txBody>
          <a:bodyPr wrap="square" rtlCol="0">
            <a:spAutoFit/>
          </a:bodyPr>
          <a:lstStyle/>
          <a:p>
            <a:r>
              <a:rPr lang="fr-FR" sz="2000" b="1" dirty="0">
                <a:latin typeface="Times New Roman" panose="02020603050405020304" pitchFamily="18" charset="0"/>
                <a:cs typeface="Times New Roman" panose="02020603050405020304" pitchFamily="18" charset="0"/>
              </a:rPr>
              <a:t>Résultat méthode qui permet de supprimer un Compte par son ID : 12</a:t>
            </a:r>
          </a:p>
        </p:txBody>
      </p:sp>
      <p:pic>
        <p:nvPicPr>
          <p:cNvPr id="10" name="Image 9">
            <a:extLst>
              <a:ext uri="{FF2B5EF4-FFF2-40B4-BE49-F238E27FC236}">
                <a16:creationId xmlns:a16="http://schemas.microsoft.com/office/drawing/2014/main" id="{6AAE2BF6-5E5A-68E4-CFCE-03354836A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86" y="1508957"/>
            <a:ext cx="9204463" cy="5174984"/>
          </a:xfrm>
          <a:prstGeom prst="rect">
            <a:avLst/>
          </a:prstGeom>
          <a:ln w="28575"/>
        </p:spPr>
        <p:style>
          <a:lnRef idx="2">
            <a:schemeClr val="accent2"/>
          </a:lnRef>
          <a:fillRef idx="1">
            <a:schemeClr val="lt1"/>
          </a:fillRef>
          <a:effectRef idx="0">
            <a:schemeClr val="accent2"/>
          </a:effectRef>
          <a:fontRef idx="minor">
            <a:schemeClr val="dk1"/>
          </a:fontRef>
        </p:style>
      </p:pic>
      <p:sp>
        <p:nvSpPr>
          <p:cNvPr id="11" name="ZoneTexte 10">
            <a:extLst>
              <a:ext uri="{FF2B5EF4-FFF2-40B4-BE49-F238E27FC236}">
                <a16:creationId xmlns:a16="http://schemas.microsoft.com/office/drawing/2014/main" id="{186B5B6E-8539-A801-F22C-CEEC18752FA1}"/>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385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F36C4C5-AB3C-B3B6-A9D1-EA381A96433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10" name="ZoneTexte 9">
            <a:extLst>
              <a:ext uri="{FF2B5EF4-FFF2-40B4-BE49-F238E27FC236}">
                <a16:creationId xmlns:a16="http://schemas.microsoft.com/office/drawing/2014/main" id="{10E8A8D7-451F-FFF8-DEDB-124C54E91E9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1- Créer un projet Spring Boot avec les dépendances Web, Spring, Data, JPA, H2 et Lombok</a:t>
            </a:r>
            <a:endParaRPr lang="fr-FR" sz="2400"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E8BBBAA4-AAC1-51B0-D76C-E38CDBBC4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34" y="1060560"/>
            <a:ext cx="10064506" cy="5604193"/>
          </a:xfrm>
          <a:prstGeom prst="rect">
            <a:avLst/>
          </a:prstGeom>
          <a:ln w="28575"/>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0316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9C836906-A3ED-7B5C-2813-C77192C8C9C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F2123948-EB01-399E-4E42-BE74E8ECB29D}"/>
              </a:ext>
            </a:extLst>
          </p:cNvPr>
          <p:cNvSpPr txBox="1"/>
          <p:nvPr/>
        </p:nvSpPr>
        <p:spPr>
          <a:xfrm>
            <a:off x="437322" y="976560"/>
            <a:ext cx="7408182"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supprimer un Compte par son ID</a:t>
            </a:r>
          </a:p>
        </p:txBody>
      </p:sp>
      <p:pic>
        <p:nvPicPr>
          <p:cNvPr id="8" name="Image 7">
            <a:extLst>
              <a:ext uri="{FF2B5EF4-FFF2-40B4-BE49-F238E27FC236}">
                <a16:creationId xmlns:a16="http://schemas.microsoft.com/office/drawing/2014/main" id="{F7D1C02F-4FA6-1C36-47DC-E894FF851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756" y="1478583"/>
            <a:ext cx="9258487" cy="5205357"/>
          </a:xfrm>
          <a:prstGeom prst="rect">
            <a:avLst/>
          </a:prstGeom>
          <a:ln w="28575"/>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57D7DDBE-B777-5526-3FFC-6F1FA27132E7}"/>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94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8FD7EE6-7173-3DC6-0F7A-417B6F0B29EF}"/>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F5837C26-ECEF-BEB4-2494-CAB036DB7BA1}"/>
              </a:ext>
            </a:extLst>
          </p:cNvPr>
          <p:cNvSpPr txBox="1"/>
          <p:nvPr/>
        </p:nvSpPr>
        <p:spPr>
          <a:xfrm>
            <a:off x="437322" y="976560"/>
            <a:ext cx="786369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supprimer un Compte par son ID : 11</a:t>
            </a:r>
          </a:p>
        </p:txBody>
      </p:sp>
      <p:pic>
        <p:nvPicPr>
          <p:cNvPr id="8" name="Image 7">
            <a:extLst>
              <a:ext uri="{FF2B5EF4-FFF2-40B4-BE49-F238E27FC236}">
                <a16:creationId xmlns:a16="http://schemas.microsoft.com/office/drawing/2014/main" id="{6255450F-50CB-25E8-BA3A-D1543D30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18" y="1478583"/>
            <a:ext cx="9256338" cy="5204149"/>
          </a:xfrm>
          <a:prstGeom prst="rect">
            <a:avLst/>
          </a:prstGeom>
          <a:ln w="28575"/>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FDBE7729-D774-F0B8-DA0D-273A93C20335}"/>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915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D3433504-840B-A941-458F-04D61E502A9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9CFC9F92-9B41-8C7F-9EF9-2CB27DD57611}"/>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BADB7D92-AEB2-2A5C-D7DB-5200E613B5C5}"/>
              </a:ext>
            </a:extLst>
          </p:cNvPr>
          <p:cNvSpPr txBox="1"/>
          <p:nvPr/>
        </p:nvSpPr>
        <p:spPr>
          <a:xfrm>
            <a:off x="437322" y="976560"/>
            <a:ext cx="786369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supprimer un Compte par son ID : 11</a:t>
            </a:r>
          </a:p>
        </p:txBody>
      </p:sp>
      <p:pic>
        <p:nvPicPr>
          <p:cNvPr id="8" name="Image 7">
            <a:extLst>
              <a:ext uri="{FF2B5EF4-FFF2-40B4-BE49-F238E27FC236}">
                <a16:creationId xmlns:a16="http://schemas.microsoft.com/office/drawing/2014/main" id="{880F5D07-AB52-6E32-EE3E-C317635E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363" y="1498881"/>
            <a:ext cx="9326880" cy="5243810"/>
          </a:xfrm>
          <a:prstGeom prst="rect">
            <a:avLst/>
          </a:prstGeom>
          <a:ln w="28575"/>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24827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0A78B8F-AFF8-EA32-66B4-1320419366D8}"/>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D6D6C079-6E7A-122C-9C6E-B8931BD2E940}"/>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6- Tester le web micro-service en utilisant un client Rest comme Postman(suite)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74A8A7D1-8C6B-141E-1330-E0EA946117F9}"/>
              </a:ext>
            </a:extLst>
          </p:cNvPr>
          <p:cNvSpPr txBox="1"/>
          <p:nvPr/>
        </p:nvSpPr>
        <p:spPr>
          <a:xfrm>
            <a:off x="437322" y="976560"/>
            <a:ext cx="7408182"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Résultat méthode qui permet de supprimer un Compte par son ID</a:t>
            </a:r>
          </a:p>
        </p:txBody>
      </p:sp>
      <p:pic>
        <p:nvPicPr>
          <p:cNvPr id="8" name="Image 7">
            <a:extLst>
              <a:ext uri="{FF2B5EF4-FFF2-40B4-BE49-F238E27FC236}">
                <a16:creationId xmlns:a16="http://schemas.microsoft.com/office/drawing/2014/main" id="{173CE57D-28D9-DA56-FF40-CD2F3864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754" y="1478583"/>
            <a:ext cx="9117333" cy="5125997"/>
          </a:xfrm>
          <a:prstGeom prst="rect">
            <a:avLst/>
          </a:prstGeom>
          <a:ln w="28575"/>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32208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B06F332-CA81-B0A6-9FF9-61C99ABE8692}"/>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089A3B2F-3F26-1E42-4F53-1CCA196E2677}"/>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57D002E-09F5-8B45-4BA2-759BF646B81B}"/>
              </a:ext>
            </a:extLst>
          </p:cNvPr>
          <p:cNvSpPr/>
          <p:nvPr/>
        </p:nvSpPr>
        <p:spPr>
          <a:xfrm>
            <a:off x="6246055" y="1997616"/>
            <a:ext cx="5824025" cy="1730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dependency</a:t>
            </a:r>
            <a:r>
              <a:rPr lang="fr-FR" sz="2000" dirty="0">
                <a:solidFill>
                  <a:schemeClr val="tx1"/>
                </a:solidFill>
                <a:latin typeface="Times New Roman" panose="02020603050405020304" pitchFamily="18" charset="0"/>
                <a:cs typeface="Times New Roman" panose="02020603050405020304" pitchFamily="18" charset="0"/>
              </a:rPr>
              <a:t>&gt;</a:t>
            </a:r>
          </a:p>
          <a:p>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groupId</a:t>
            </a:r>
            <a:r>
              <a:rPr lang="fr-FR" sz="2000" dirty="0">
                <a:solidFill>
                  <a:schemeClr val="tx1"/>
                </a:solidFill>
                <a:latin typeface="Times New Roman" panose="02020603050405020304" pitchFamily="18" charset="0"/>
                <a:cs typeface="Times New Roman" panose="02020603050405020304" pitchFamily="18" charset="0"/>
              </a:rPr>
              <a:t>&gt;</a:t>
            </a:r>
            <a:r>
              <a:rPr lang="fr-FR" sz="2000" dirty="0" err="1">
                <a:solidFill>
                  <a:schemeClr val="tx1"/>
                </a:solidFill>
                <a:latin typeface="Times New Roman" panose="02020603050405020304" pitchFamily="18" charset="0"/>
                <a:cs typeface="Times New Roman" panose="02020603050405020304" pitchFamily="18" charset="0"/>
              </a:rPr>
              <a:t>org.springdoc</a:t>
            </a:r>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groupId</a:t>
            </a:r>
            <a:r>
              <a:rPr lang="fr-FR" sz="2000" dirty="0">
                <a:solidFill>
                  <a:schemeClr val="tx1"/>
                </a:solidFill>
                <a:latin typeface="Times New Roman" panose="02020603050405020304" pitchFamily="18" charset="0"/>
                <a:cs typeface="Times New Roman" panose="02020603050405020304" pitchFamily="18" charset="0"/>
              </a:rPr>
              <a:t>&gt;</a:t>
            </a:r>
          </a:p>
          <a:p>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artifactId</a:t>
            </a:r>
            <a:r>
              <a:rPr lang="fr-FR" sz="2000" dirty="0">
                <a:solidFill>
                  <a:schemeClr val="tx1"/>
                </a:solidFill>
                <a:latin typeface="Times New Roman" panose="02020603050405020304" pitchFamily="18" charset="0"/>
                <a:cs typeface="Times New Roman" panose="02020603050405020304" pitchFamily="18" charset="0"/>
              </a:rPr>
              <a:t>&gt;</a:t>
            </a:r>
            <a:r>
              <a:rPr lang="fr-FR" sz="2000" dirty="0" err="1">
                <a:solidFill>
                  <a:schemeClr val="tx1"/>
                </a:solidFill>
                <a:latin typeface="Times New Roman" panose="02020603050405020304" pitchFamily="18" charset="0"/>
                <a:cs typeface="Times New Roman" panose="02020603050405020304" pitchFamily="18" charset="0"/>
              </a:rPr>
              <a:t>springdoc-openapi-ui</a:t>
            </a:r>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artifactId</a:t>
            </a:r>
            <a:r>
              <a:rPr lang="fr-FR" sz="2000" dirty="0">
                <a:solidFill>
                  <a:schemeClr val="tx1"/>
                </a:solidFill>
                <a:latin typeface="Times New Roman" panose="02020603050405020304" pitchFamily="18" charset="0"/>
                <a:cs typeface="Times New Roman" panose="02020603050405020304" pitchFamily="18" charset="0"/>
              </a:rPr>
              <a:t>&gt;</a:t>
            </a:r>
          </a:p>
          <a:p>
            <a:r>
              <a:rPr lang="fr-FR" sz="2000" dirty="0">
                <a:solidFill>
                  <a:schemeClr val="tx1"/>
                </a:solidFill>
                <a:latin typeface="Times New Roman" panose="02020603050405020304" pitchFamily="18" charset="0"/>
                <a:cs typeface="Times New Roman" panose="02020603050405020304" pitchFamily="18" charset="0"/>
              </a:rPr>
              <a:t>&lt;version&gt;1.6.11&lt;/version&gt;</a:t>
            </a:r>
          </a:p>
          <a:p>
            <a:r>
              <a:rPr lang="fr-FR" sz="2000" dirty="0">
                <a:solidFill>
                  <a:schemeClr val="tx1"/>
                </a:solidFill>
                <a:latin typeface="Times New Roman" panose="02020603050405020304" pitchFamily="18" charset="0"/>
                <a:cs typeface="Times New Roman" panose="02020603050405020304" pitchFamily="18" charset="0"/>
              </a:rPr>
              <a:t>&lt;/</a:t>
            </a:r>
            <a:r>
              <a:rPr lang="fr-FR" sz="2000" dirty="0" err="1">
                <a:solidFill>
                  <a:schemeClr val="tx1"/>
                </a:solidFill>
                <a:latin typeface="Times New Roman" panose="02020603050405020304" pitchFamily="18" charset="0"/>
                <a:cs typeface="Times New Roman" panose="02020603050405020304" pitchFamily="18" charset="0"/>
              </a:rPr>
              <a:t>dependency</a:t>
            </a:r>
            <a:r>
              <a:rPr lang="fr-FR" sz="2000" dirty="0">
                <a:solidFill>
                  <a:schemeClr val="tx1"/>
                </a:solidFill>
                <a:latin typeface="Times New Roman" panose="02020603050405020304" pitchFamily="18" charset="0"/>
                <a:cs typeface="Times New Roman" panose="02020603050405020304" pitchFamily="18" charset="0"/>
              </a:rPr>
              <a:t>&gt;</a:t>
            </a:r>
          </a:p>
        </p:txBody>
      </p:sp>
      <p:sp>
        <p:nvSpPr>
          <p:cNvPr id="9" name="ZoneTexte 8">
            <a:extLst>
              <a:ext uri="{FF2B5EF4-FFF2-40B4-BE49-F238E27FC236}">
                <a16:creationId xmlns:a16="http://schemas.microsoft.com/office/drawing/2014/main" id="{D7FE3BB5-43A0-718A-D216-47D9BBD82C2B}"/>
              </a:ext>
            </a:extLst>
          </p:cNvPr>
          <p:cNvSpPr txBox="1"/>
          <p:nvPr/>
        </p:nvSpPr>
        <p:spPr>
          <a:xfrm>
            <a:off x="6246055" y="1558639"/>
            <a:ext cx="5357813"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latin typeface="Times New Roman" panose="02020603050405020304" pitchFamily="18" charset="0"/>
                <a:cs typeface="Times New Roman" panose="02020603050405020304" pitchFamily="18" charset="0"/>
              </a:rPr>
              <a:t>pom.xml : </a:t>
            </a:r>
            <a:r>
              <a:rPr lang="fr-FR" sz="2000" dirty="0" err="1">
                <a:latin typeface="Times New Roman" panose="02020603050405020304" pitchFamily="18" charset="0"/>
                <a:cs typeface="Times New Roman" panose="02020603050405020304" pitchFamily="18" charset="0"/>
              </a:rPr>
              <a:t>dependances</a:t>
            </a:r>
            <a:r>
              <a:rPr lang="fr-FR" sz="2000" dirty="0">
                <a:latin typeface="Times New Roman" panose="02020603050405020304" pitchFamily="18" charset="0"/>
                <a:cs typeface="Times New Roman" panose="02020603050405020304" pitchFamily="18" charset="0"/>
              </a:rPr>
              <a:t> pour </a:t>
            </a:r>
            <a:r>
              <a:rPr lang="fr-FR" sz="2000" dirty="0" err="1">
                <a:latin typeface="Times New Roman" panose="02020603050405020304" pitchFamily="18" charset="0"/>
                <a:cs typeface="Times New Roman" panose="02020603050405020304" pitchFamily="18" charset="0"/>
              </a:rPr>
              <a:t>Integré</a:t>
            </a:r>
            <a:r>
              <a:rPr lang="fr-FR" sz="2000" dirty="0">
                <a:latin typeface="Times New Roman" panose="02020603050405020304" pitchFamily="18" charset="0"/>
                <a:cs typeface="Times New Roman" panose="02020603050405020304" pitchFamily="18" charset="0"/>
              </a:rPr>
              <a:t> Swagger API</a:t>
            </a:r>
          </a:p>
        </p:txBody>
      </p:sp>
      <p:pic>
        <p:nvPicPr>
          <p:cNvPr id="11" name="Image 10">
            <a:extLst>
              <a:ext uri="{FF2B5EF4-FFF2-40B4-BE49-F238E27FC236}">
                <a16:creationId xmlns:a16="http://schemas.microsoft.com/office/drawing/2014/main" id="{4356876D-8142-61A9-2DEB-781EA62CC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08" y="2571513"/>
            <a:ext cx="5706579" cy="3208384"/>
          </a:xfrm>
          <a:prstGeom prst="rect">
            <a:avLst/>
          </a:prstGeom>
        </p:spPr>
      </p:pic>
      <p:sp>
        <p:nvSpPr>
          <p:cNvPr id="14" name="ZoneTexte 13">
            <a:extLst>
              <a:ext uri="{FF2B5EF4-FFF2-40B4-BE49-F238E27FC236}">
                <a16:creationId xmlns:a16="http://schemas.microsoft.com/office/drawing/2014/main" id="{D4876CB6-0E22-4A72-DE7E-35450BF8FB8B}"/>
              </a:ext>
            </a:extLst>
          </p:cNvPr>
          <p:cNvSpPr txBox="1"/>
          <p:nvPr/>
        </p:nvSpPr>
        <p:spPr>
          <a:xfrm>
            <a:off x="921230" y="1997616"/>
            <a:ext cx="3655681" cy="400110"/>
          </a:xfrm>
          <a:prstGeom prst="rect">
            <a:avLst/>
          </a:prstGeom>
          <a:solidFill>
            <a:schemeClr val="accent1"/>
          </a:solidFill>
        </p:spPr>
        <p:txBody>
          <a:bodyPr wrap="none" rtlCol="0">
            <a:spAutoFit/>
          </a:bodyPr>
          <a:lstStyle/>
          <a:p>
            <a:r>
              <a:rPr lang="fr-FR" sz="2000" b="1" dirty="0">
                <a:solidFill>
                  <a:schemeClr val="bg1"/>
                </a:solidFill>
                <a:latin typeface="Times New Roman" panose="02020603050405020304" pitchFamily="18" charset="0"/>
                <a:cs typeface="Times New Roman" panose="02020603050405020304" pitchFamily="18" charset="0"/>
              </a:rPr>
              <a:t>Voici la documentation </a:t>
            </a:r>
            <a:r>
              <a:rPr lang="fr-FR" sz="2000" b="1" dirty="0" err="1">
                <a:solidFill>
                  <a:schemeClr val="bg1"/>
                </a:solidFill>
                <a:latin typeface="Times New Roman" panose="02020603050405020304" pitchFamily="18" charset="0"/>
                <a:cs typeface="Times New Roman" panose="02020603050405020304" pitchFamily="18" charset="0"/>
              </a:rPr>
              <a:t>swagger</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15" name="Flèche : droite 14">
            <a:extLst>
              <a:ext uri="{FF2B5EF4-FFF2-40B4-BE49-F238E27FC236}">
                <a16:creationId xmlns:a16="http://schemas.microsoft.com/office/drawing/2014/main" id="{9B2EA147-5CB9-37E6-045F-863FC98BD19A}"/>
              </a:ext>
            </a:extLst>
          </p:cNvPr>
          <p:cNvSpPr/>
          <p:nvPr/>
        </p:nvSpPr>
        <p:spPr>
          <a:xfrm>
            <a:off x="179361" y="1997616"/>
            <a:ext cx="664701" cy="33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5A379962-5574-AEB8-E067-645504BCC1EB}"/>
              </a:ext>
            </a:extLst>
          </p:cNvPr>
          <p:cNvSpPr txBox="1"/>
          <p:nvPr/>
        </p:nvSpPr>
        <p:spPr>
          <a:xfrm>
            <a:off x="2208628" y="6330462"/>
            <a:ext cx="7923964" cy="400110"/>
          </a:xfrm>
          <a:prstGeom prst="rect">
            <a:avLst/>
          </a:prstGeom>
          <a:noFill/>
        </p:spPr>
        <p:txBody>
          <a:bodyPr wrap="none" rtlCol="0">
            <a:spAutoFit/>
          </a:bodyPr>
          <a:lstStyle/>
          <a:p>
            <a:r>
              <a:rPr lang="fr-FR" sz="2000" u="sng" dirty="0">
                <a:latin typeface="Times New Roman" panose="02020603050405020304" pitchFamily="18" charset="0"/>
                <a:cs typeface="Times New Roman" panose="02020603050405020304" pitchFamily="18" charset="0"/>
              </a:rPr>
              <a:t>Swagger Docs contient le méthode qu’on a besoin  pour gérer notre compte</a:t>
            </a:r>
          </a:p>
        </p:txBody>
      </p:sp>
      <p:sp>
        <p:nvSpPr>
          <p:cNvPr id="17" name="Ellipse 16">
            <a:extLst>
              <a:ext uri="{FF2B5EF4-FFF2-40B4-BE49-F238E27FC236}">
                <a16:creationId xmlns:a16="http://schemas.microsoft.com/office/drawing/2014/main" id="{901AECA3-E4B2-D3F5-6BD9-0671F1098024}"/>
              </a:ext>
            </a:extLst>
          </p:cNvPr>
          <p:cNvSpPr/>
          <p:nvPr/>
        </p:nvSpPr>
        <p:spPr>
          <a:xfrm>
            <a:off x="1943627" y="1078103"/>
            <a:ext cx="4130722" cy="7593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5F80C190-42A8-D0CC-DF26-75E2E06612CA}"/>
              </a:ext>
            </a:extLst>
          </p:cNvPr>
          <p:cNvSpPr txBox="1"/>
          <p:nvPr/>
        </p:nvSpPr>
        <p:spPr>
          <a:xfrm>
            <a:off x="2077964" y="1231803"/>
            <a:ext cx="3867982" cy="461665"/>
          </a:xfrm>
          <a:prstGeom prst="rect">
            <a:avLst/>
          </a:prstGeom>
          <a:noFill/>
        </p:spPr>
        <p:txBody>
          <a:bodyPr wrap="none" rtlCol="0">
            <a:spAutoFit/>
          </a:bodyPr>
          <a:lstStyle/>
          <a:p>
            <a:r>
              <a:rPr lang="fr-FR" sz="2400" dirty="0">
                <a:solidFill>
                  <a:schemeClr val="accent3"/>
                </a:solidFill>
                <a:latin typeface="Times New Roman" panose="02020603050405020304" pitchFamily="18" charset="0"/>
                <a:cs typeface="Times New Roman" panose="02020603050405020304" pitchFamily="18" charset="0"/>
              </a:rPr>
              <a:t>Avec Swagger documentation</a:t>
            </a:r>
          </a:p>
        </p:txBody>
      </p:sp>
    </p:spTree>
    <p:extLst>
      <p:ext uri="{BB962C8B-B14F-4D97-AF65-F5344CB8AC3E}">
        <p14:creationId xmlns:p14="http://schemas.microsoft.com/office/powerpoint/2010/main" val="217337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9498184-FBBC-CF4C-FFF2-589D53CA7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764" y="1734215"/>
            <a:ext cx="8674472" cy="4877008"/>
          </a:xfrm>
          <a:prstGeom prst="rect">
            <a:avLst/>
          </a:prstGeom>
        </p:spPr>
      </p:pic>
      <p:cxnSp>
        <p:nvCxnSpPr>
          <p:cNvPr id="5" name="Connecteur droit 4">
            <a:extLst>
              <a:ext uri="{FF2B5EF4-FFF2-40B4-BE49-F238E27FC236}">
                <a16:creationId xmlns:a16="http://schemas.microsoft.com/office/drawing/2014/main" id="{940B8670-7116-9F25-470A-13B10815F872}"/>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5110D0AE-AE63-9A89-CBB1-BF79A2ADA39E}"/>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service(suite)</a:t>
            </a:r>
            <a:endParaRPr lang="fr-FR" sz="2400" dirty="0">
              <a:latin typeface="Times New Roman" panose="02020603050405020304" pitchFamily="18" charset="0"/>
              <a:cs typeface="Times New Roman" panose="02020603050405020304" pitchFamily="18" charset="0"/>
            </a:endParaRPr>
          </a:p>
        </p:txBody>
      </p:sp>
      <p:sp>
        <p:nvSpPr>
          <p:cNvPr id="8" name="Flèche : droite 7">
            <a:extLst>
              <a:ext uri="{FF2B5EF4-FFF2-40B4-BE49-F238E27FC236}">
                <a16:creationId xmlns:a16="http://schemas.microsoft.com/office/drawing/2014/main" id="{490C284D-15E5-E86C-8B61-28EFAD286AD4}"/>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BB5C3D7D-AA81-B21B-E63E-C3B495017415}"/>
              </a:ext>
            </a:extLst>
          </p:cNvPr>
          <p:cNvSpPr txBox="1"/>
          <p:nvPr/>
        </p:nvSpPr>
        <p:spPr>
          <a:xfrm>
            <a:off x="2047164" y="1119765"/>
            <a:ext cx="3738524" cy="4001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fr-FR" sz="2000" b="1" dirty="0">
                <a:solidFill>
                  <a:schemeClr val="tx1"/>
                </a:solidFill>
                <a:latin typeface="Times New Roman" panose="02020603050405020304" pitchFamily="18" charset="0"/>
                <a:cs typeface="Times New Roman" panose="02020603050405020304" pitchFamily="18" charset="0"/>
              </a:rPr>
              <a:t>http://localhost:8085/v3/api-docs</a:t>
            </a:r>
          </a:p>
        </p:txBody>
      </p:sp>
    </p:spTree>
    <p:extLst>
      <p:ext uri="{BB962C8B-B14F-4D97-AF65-F5344CB8AC3E}">
        <p14:creationId xmlns:p14="http://schemas.microsoft.com/office/powerpoint/2010/main" val="2654353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09F1D0C-54F3-4798-F7B4-E011F13EE7CD}"/>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41CEF504-BFD7-F90D-165B-4915CA02D8A3}"/>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2C14A5CB-74AA-CC36-78ED-9105140B2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38" y="1675787"/>
            <a:ext cx="8907730" cy="5008153"/>
          </a:xfrm>
          <a:prstGeom prst="rect">
            <a:avLst/>
          </a:prstGeom>
        </p:spPr>
      </p:pic>
      <p:sp>
        <p:nvSpPr>
          <p:cNvPr id="11" name="Flèche : droite 10">
            <a:extLst>
              <a:ext uri="{FF2B5EF4-FFF2-40B4-BE49-F238E27FC236}">
                <a16:creationId xmlns:a16="http://schemas.microsoft.com/office/drawing/2014/main" id="{5CC7DA21-94BB-EF1B-7BC4-2DD15386A2B7}"/>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D991AC63-ABCE-6568-5273-BEEB5F0CAE46}"/>
              </a:ext>
            </a:extLst>
          </p:cNvPr>
          <p:cNvSpPr txBox="1"/>
          <p:nvPr/>
        </p:nvSpPr>
        <p:spPr>
          <a:xfrm>
            <a:off x="2047164" y="1119765"/>
            <a:ext cx="5284332" cy="369332"/>
          </a:xfrm>
          <a:prstGeom prst="rect">
            <a:avLst/>
          </a:prstGeom>
          <a:noFill/>
        </p:spPr>
        <p:txBody>
          <a:bodyPr wrap="none" rtlCol="0">
            <a:spAutoFit/>
          </a:bodyPr>
          <a:lstStyle/>
          <a:p>
            <a:r>
              <a:rPr lang="fr-FR" dirty="0"/>
              <a:t>Teste du Méthode qui afficher liste des comptes</a:t>
            </a:r>
          </a:p>
        </p:txBody>
      </p:sp>
    </p:spTree>
    <p:extLst>
      <p:ext uri="{BB962C8B-B14F-4D97-AF65-F5344CB8AC3E}">
        <p14:creationId xmlns:p14="http://schemas.microsoft.com/office/powerpoint/2010/main" val="244965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6A92120-02C7-3470-BDBA-7B3CCC35AA5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B08A2A01-9B8E-16D2-BDFC-EF28D3762BDF}"/>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FF8E30AF-770F-8308-24DB-5413A9E3B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134" y="1694970"/>
            <a:ext cx="8780684" cy="4936725"/>
          </a:xfrm>
          <a:prstGeom prst="rect">
            <a:avLst/>
          </a:prstGeom>
        </p:spPr>
      </p:pic>
      <p:sp>
        <p:nvSpPr>
          <p:cNvPr id="8" name="Flèche : droite 7">
            <a:extLst>
              <a:ext uri="{FF2B5EF4-FFF2-40B4-BE49-F238E27FC236}">
                <a16:creationId xmlns:a16="http://schemas.microsoft.com/office/drawing/2014/main" id="{D2773D41-47E2-79EA-44AE-010647113151}"/>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EA7889-0A48-4455-2DEC-59DE687C80B3}"/>
              </a:ext>
            </a:extLst>
          </p:cNvPr>
          <p:cNvSpPr txBox="1"/>
          <p:nvPr/>
        </p:nvSpPr>
        <p:spPr>
          <a:xfrm>
            <a:off x="2047164" y="1119765"/>
            <a:ext cx="5957593" cy="369332"/>
          </a:xfrm>
          <a:prstGeom prst="rect">
            <a:avLst/>
          </a:prstGeom>
          <a:noFill/>
        </p:spPr>
        <p:txBody>
          <a:bodyPr wrap="none" rtlCol="0">
            <a:spAutoFit/>
          </a:bodyPr>
          <a:lstStyle/>
          <a:p>
            <a:r>
              <a:rPr lang="fr-FR" dirty="0"/>
              <a:t>Teste du Méthode qui afficher liste des comptes(suite)</a:t>
            </a:r>
          </a:p>
        </p:txBody>
      </p:sp>
    </p:spTree>
    <p:extLst>
      <p:ext uri="{BB962C8B-B14F-4D97-AF65-F5344CB8AC3E}">
        <p14:creationId xmlns:p14="http://schemas.microsoft.com/office/powerpoint/2010/main" val="390284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5EE44C8-408C-3B03-DD51-EA047014411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65E1DA1E-FFA1-FF57-167C-858FEF75FB4D}"/>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A5692F96-3F39-F152-E870-8C7D555BD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903" y="1694970"/>
            <a:ext cx="9004193" cy="5062386"/>
          </a:xfrm>
          <a:prstGeom prst="rect">
            <a:avLst/>
          </a:prstGeom>
        </p:spPr>
      </p:pic>
      <p:sp>
        <p:nvSpPr>
          <p:cNvPr id="9" name="Flèche : droite 8">
            <a:extLst>
              <a:ext uri="{FF2B5EF4-FFF2-40B4-BE49-F238E27FC236}">
                <a16:creationId xmlns:a16="http://schemas.microsoft.com/office/drawing/2014/main" id="{6B109A01-25D8-C6D5-8775-62D9E288AAB0}"/>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F09A5AE-9221-7BE9-74C7-C52CC9DB2D26}"/>
              </a:ext>
            </a:extLst>
          </p:cNvPr>
          <p:cNvSpPr txBox="1"/>
          <p:nvPr/>
        </p:nvSpPr>
        <p:spPr>
          <a:xfrm>
            <a:off x="2047164" y="1119765"/>
            <a:ext cx="5542030" cy="369332"/>
          </a:xfrm>
          <a:prstGeom prst="rect">
            <a:avLst/>
          </a:prstGeom>
          <a:noFill/>
        </p:spPr>
        <p:txBody>
          <a:bodyPr wrap="none" rtlCol="0">
            <a:spAutoFit/>
          </a:bodyPr>
          <a:lstStyle/>
          <a:p>
            <a:r>
              <a:rPr lang="fr-FR" dirty="0"/>
              <a:t>Teste du Méthode qui afficher un compte par son ID</a:t>
            </a:r>
          </a:p>
        </p:txBody>
      </p:sp>
    </p:spTree>
    <p:extLst>
      <p:ext uri="{BB962C8B-B14F-4D97-AF65-F5344CB8AC3E}">
        <p14:creationId xmlns:p14="http://schemas.microsoft.com/office/powerpoint/2010/main" val="3671095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886911C1-3AE9-5F82-79B7-76C103F06B57}"/>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38388D67-2431-B2AD-3FDF-DB6E4D55F158}"/>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A2E1568D-7624-75B2-91DB-99561C890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386" y="1664811"/>
            <a:ext cx="8927253" cy="5019129"/>
          </a:xfrm>
          <a:prstGeom prst="rect">
            <a:avLst/>
          </a:prstGeom>
        </p:spPr>
      </p:pic>
      <p:sp>
        <p:nvSpPr>
          <p:cNvPr id="9" name="Flèche : droite 8">
            <a:extLst>
              <a:ext uri="{FF2B5EF4-FFF2-40B4-BE49-F238E27FC236}">
                <a16:creationId xmlns:a16="http://schemas.microsoft.com/office/drawing/2014/main" id="{44233AED-BD95-99C7-5AB2-E1B146CC66C4}"/>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CF70A32-FA3A-C6CE-9633-B6E707BAB2E6}"/>
              </a:ext>
            </a:extLst>
          </p:cNvPr>
          <p:cNvSpPr txBox="1"/>
          <p:nvPr/>
        </p:nvSpPr>
        <p:spPr>
          <a:xfrm>
            <a:off x="2047164" y="1119765"/>
            <a:ext cx="6351932" cy="369332"/>
          </a:xfrm>
          <a:prstGeom prst="rect">
            <a:avLst/>
          </a:prstGeom>
          <a:noFill/>
        </p:spPr>
        <p:txBody>
          <a:bodyPr wrap="none" rtlCol="0">
            <a:spAutoFit/>
          </a:bodyPr>
          <a:lstStyle/>
          <a:p>
            <a:r>
              <a:rPr lang="fr-FR" dirty="0"/>
              <a:t>Teste du Méthode qui afficher un compte par son ID(suite)</a:t>
            </a:r>
          </a:p>
        </p:txBody>
      </p:sp>
    </p:spTree>
    <p:extLst>
      <p:ext uri="{BB962C8B-B14F-4D97-AF65-F5344CB8AC3E}">
        <p14:creationId xmlns:p14="http://schemas.microsoft.com/office/powerpoint/2010/main" val="366974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53A4A106-1331-472A-D451-ADB7402D681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29ED58F-9D90-E993-3F10-F06D2BC411BC}"/>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2- Créer l’entité JPA Compte</a:t>
            </a:r>
            <a:endParaRPr lang="fr-FR" sz="2400"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72FBC0CE-007C-2E2C-1E40-16C3C280A0A4}"/>
              </a:ext>
            </a:extLst>
          </p:cNvPr>
          <p:cNvSpPr txBox="1"/>
          <p:nvPr/>
        </p:nvSpPr>
        <p:spPr>
          <a:xfrm>
            <a:off x="329992" y="874646"/>
            <a:ext cx="11532015" cy="7109639"/>
          </a:xfrm>
          <a:prstGeom prst="rect">
            <a:avLst/>
          </a:prstGeom>
          <a:noFill/>
        </p:spPr>
        <p:txBody>
          <a:bodyPr wrap="square" rtlCol="0">
            <a:spAutoFit/>
          </a:bodyPr>
          <a:lstStyle/>
          <a:p>
            <a:r>
              <a:rPr lang="fr-FR" sz="2400" dirty="0">
                <a:effectLst/>
                <a:latin typeface="Times New Roman" panose="02020603050405020304" pitchFamily="18" charset="0"/>
                <a:cs typeface="Times New Roman" panose="02020603050405020304" pitchFamily="18" charset="0"/>
              </a:rPr>
              <a:t>package </a:t>
            </a:r>
            <a:r>
              <a:rPr lang="fr-FR" sz="2400" dirty="0" err="1">
                <a:effectLst/>
                <a:latin typeface="Times New Roman" panose="02020603050405020304" pitchFamily="18" charset="0"/>
                <a:cs typeface="Times New Roman" panose="02020603050405020304" pitchFamily="18" charset="0"/>
              </a:rPr>
              <a:t>com.sdia.architecturesmicroservices.entities</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com.sdia.architecturesmicroservices.enums.TypeCompte</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jakarta.persistence</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lombok.AllArgsConstructor</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lombok.Builder</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lombok.Data</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lombok.NoArgsConstructor</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import </a:t>
            </a:r>
            <a:r>
              <a:rPr lang="fr-FR" sz="2400" dirty="0" err="1">
                <a:effectLst/>
                <a:latin typeface="Times New Roman" panose="02020603050405020304" pitchFamily="18" charset="0"/>
                <a:cs typeface="Times New Roman" panose="02020603050405020304" pitchFamily="18" charset="0"/>
              </a:rPr>
              <a:t>java.util.Date</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@Entity</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@Data @NoArgsConstructor @AllArgsConstructor @Builder</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public class Compte {</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    @Id @GeneratedValue(strategy = </a:t>
            </a:r>
            <a:r>
              <a:rPr lang="fr-FR" sz="2400" dirty="0" err="1">
                <a:effectLst/>
                <a:latin typeface="Times New Roman" panose="02020603050405020304" pitchFamily="18" charset="0"/>
                <a:cs typeface="Times New Roman" panose="02020603050405020304" pitchFamily="18" charset="0"/>
              </a:rPr>
              <a:t>GenerationType.</a:t>
            </a:r>
            <a:r>
              <a:rPr lang="fr-FR" sz="2400" i="1" dirty="0" err="1">
                <a:effectLst/>
                <a:latin typeface="Times New Roman" panose="02020603050405020304" pitchFamily="18" charset="0"/>
                <a:cs typeface="Times New Roman" panose="02020603050405020304" pitchFamily="18" charset="0"/>
              </a:rPr>
              <a:t>IDENTITY</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    </a:t>
            </a:r>
            <a:r>
              <a:rPr lang="fr-FR" sz="2400" dirty="0" err="1">
                <a:effectLst/>
                <a:latin typeface="Times New Roman" panose="02020603050405020304" pitchFamily="18" charset="0"/>
                <a:cs typeface="Times New Roman" panose="02020603050405020304" pitchFamily="18" charset="0"/>
              </a:rPr>
              <a:t>private</a:t>
            </a:r>
            <a:r>
              <a:rPr lang="fr-FR" sz="2400" dirty="0">
                <a:effectLst/>
                <a:latin typeface="Times New Roman" panose="02020603050405020304" pitchFamily="18" charset="0"/>
                <a:cs typeface="Times New Roman" panose="02020603050405020304" pitchFamily="18" charset="0"/>
              </a:rPr>
              <a:t> Long </a:t>
            </a:r>
            <a:r>
              <a:rPr lang="fr-FR" sz="2400" dirty="0" err="1">
                <a:effectLst/>
                <a:latin typeface="Times New Roman" panose="02020603050405020304" pitchFamily="18" charset="0"/>
                <a:cs typeface="Times New Roman" panose="02020603050405020304" pitchFamily="18" charset="0"/>
              </a:rPr>
              <a:t>id;private</a:t>
            </a:r>
            <a:r>
              <a:rPr lang="fr-FR" sz="2400" dirty="0">
                <a:effectLst/>
                <a:latin typeface="Times New Roman" panose="02020603050405020304" pitchFamily="18" charset="0"/>
                <a:cs typeface="Times New Roman" panose="02020603050405020304" pitchFamily="18" charset="0"/>
              </a:rPr>
              <a:t> Double solde; </a:t>
            </a:r>
            <a:r>
              <a:rPr lang="fr-FR" sz="2400" dirty="0" err="1">
                <a:effectLst/>
                <a:latin typeface="Times New Roman" panose="02020603050405020304" pitchFamily="18" charset="0"/>
                <a:cs typeface="Times New Roman" panose="02020603050405020304" pitchFamily="18" charset="0"/>
              </a:rPr>
              <a:t>private</a:t>
            </a:r>
            <a:r>
              <a:rPr lang="fr-FR" sz="2400" dirty="0">
                <a:effectLst/>
                <a:latin typeface="Times New Roman" panose="02020603050405020304" pitchFamily="18" charset="0"/>
                <a:cs typeface="Times New Roman" panose="02020603050405020304" pitchFamily="18" charset="0"/>
              </a:rPr>
              <a:t> Date </a:t>
            </a:r>
            <a:r>
              <a:rPr lang="fr-FR" sz="2400" dirty="0" err="1">
                <a:effectLst/>
                <a:latin typeface="Times New Roman" panose="02020603050405020304" pitchFamily="18" charset="0"/>
                <a:cs typeface="Times New Roman" panose="02020603050405020304" pitchFamily="18" charset="0"/>
              </a:rPr>
              <a:t>dateCreation</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    @Enumerated(EnumType.</a:t>
            </a:r>
            <a:r>
              <a:rPr lang="fr-FR" sz="2400" i="1" dirty="0">
                <a:effectLst/>
                <a:latin typeface="Times New Roman" panose="02020603050405020304" pitchFamily="18" charset="0"/>
                <a:cs typeface="Times New Roman" panose="02020603050405020304" pitchFamily="18" charset="0"/>
              </a:rPr>
              <a:t>STRING</a:t>
            </a: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    </a:t>
            </a:r>
            <a:r>
              <a:rPr lang="fr-FR" sz="2400" dirty="0" err="1">
                <a:effectLst/>
                <a:latin typeface="Times New Roman" panose="02020603050405020304" pitchFamily="18" charset="0"/>
                <a:cs typeface="Times New Roman" panose="02020603050405020304" pitchFamily="18" charset="0"/>
              </a:rPr>
              <a:t>private</a:t>
            </a:r>
            <a:r>
              <a:rPr lang="fr-FR" sz="2400" dirty="0">
                <a:effectLst/>
                <a:latin typeface="Times New Roman" panose="02020603050405020304" pitchFamily="18" charset="0"/>
                <a:cs typeface="Times New Roman" panose="02020603050405020304" pitchFamily="18" charset="0"/>
              </a:rPr>
              <a:t> </a:t>
            </a:r>
            <a:r>
              <a:rPr lang="fr-FR" sz="2400" dirty="0" err="1">
                <a:effectLst/>
                <a:latin typeface="Times New Roman" panose="02020603050405020304" pitchFamily="18" charset="0"/>
                <a:cs typeface="Times New Roman" panose="02020603050405020304" pitchFamily="18" charset="0"/>
              </a:rPr>
              <a:t>TypeCompte</a:t>
            </a:r>
            <a:r>
              <a:rPr lang="fr-FR" sz="2400" dirty="0">
                <a:effectLst/>
                <a:latin typeface="Times New Roman" panose="02020603050405020304" pitchFamily="18" charset="0"/>
                <a:cs typeface="Times New Roman" panose="02020603050405020304" pitchFamily="18" charset="0"/>
              </a:rPr>
              <a:t> type;</a:t>
            </a:r>
            <a:br>
              <a:rPr lang="fr-FR" sz="2400" dirty="0">
                <a:effectLst/>
                <a:latin typeface="Times New Roman" panose="02020603050405020304" pitchFamily="18" charset="0"/>
                <a:cs typeface="Times New Roman" panose="02020603050405020304" pitchFamily="18" charset="0"/>
              </a:rPr>
            </a:br>
            <a:r>
              <a:rPr lang="fr-FR" sz="2400" dirty="0">
                <a:effectLst/>
                <a:latin typeface="Times New Roman" panose="02020603050405020304" pitchFamily="18" charset="0"/>
                <a:cs typeface="Times New Roman" panose="02020603050405020304" pitchFamily="18" charset="0"/>
              </a:rPr>
              <a:t>}</a:t>
            </a:r>
            <a:br>
              <a:rPr lang="fr-FR" sz="2400" dirty="0">
                <a:effectLst/>
                <a:latin typeface="Times New Roman" panose="02020603050405020304" pitchFamily="18" charset="0"/>
                <a:cs typeface="Times New Roman" panose="02020603050405020304" pitchFamily="18" charset="0"/>
              </a:rPr>
            </a:br>
            <a:br>
              <a:rPr lang="fr-FR" sz="2400" dirty="0">
                <a:effectLst/>
                <a:latin typeface="Times New Roman" panose="02020603050405020304" pitchFamily="18" charset="0"/>
                <a:cs typeface="Times New Roman" panose="02020603050405020304" pitchFamily="18" charset="0"/>
              </a:rPr>
            </a:br>
            <a:endParaRPr lang="fr-FR" sz="2400" dirty="0">
              <a:effectLst/>
              <a:latin typeface="Times New Roman" panose="02020603050405020304" pitchFamily="18" charset="0"/>
              <a:cs typeface="Times New Roman" panose="02020603050405020304" pitchFamily="18" charset="0"/>
            </a:endParaRPr>
          </a:p>
          <a:p>
            <a:endParaRPr lang="fr-FR" sz="2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3DB398A0-F6DA-9C9C-1A1E-65794C5F50C2}"/>
              </a:ext>
            </a:extLst>
          </p:cNvPr>
          <p:cNvSpPr/>
          <p:nvPr/>
        </p:nvSpPr>
        <p:spPr>
          <a:xfrm>
            <a:off x="5880422" y="2336805"/>
            <a:ext cx="6088915" cy="1853738"/>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package </a:t>
            </a:r>
            <a:r>
              <a:rPr lang="fr-FR" sz="2200" dirty="0" err="1">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com.sdia.architecturesmicroservices.enums</a:t>
            </a:r>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a:t>
            </a:r>
          </a:p>
          <a:p>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public </a:t>
            </a:r>
            <a:r>
              <a:rPr lang="fr-FR" sz="2200" dirty="0" err="1">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enum</a:t>
            </a:r>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a:t>
            </a:r>
            <a:r>
              <a:rPr lang="fr-FR" sz="2200" dirty="0" err="1">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TypeCompte</a:t>
            </a:r>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a:t>
            </a:r>
          </a:p>
          <a:p>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COURANT_COMPTE,APARGNE_COMPTE</a:t>
            </a:r>
          </a:p>
          <a:p>
            <a:r>
              <a:rPr lang="fr-FR" sz="2200" dirty="0">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a:t>
            </a:r>
          </a:p>
        </p:txBody>
      </p:sp>
      <p:sp>
        <p:nvSpPr>
          <p:cNvPr id="12" name="ZoneTexte 11">
            <a:extLst>
              <a:ext uri="{FF2B5EF4-FFF2-40B4-BE49-F238E27FC236}">
                <a16:creationId xmlns:a16="http://schemas.microsoft.com/office/drawing/2014/main" id="{C2ACA1EB-6FA5-EBCA-83F7-041F230385C8}"/>
              </a:ext>
            </a:extLst>
          </p:cNvPr>
          <p:cNvSpPr txBox="1"/>
          <p:nvPr/>
        </p:nvSpPr>
        <p:spPr>
          <a:xfrm>
            <a:off x="5880422" y="1817235"/>
            <a:ext cx="2124492"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TypeCompte.java</a:t>
            </a:r>
          </a:p>
        </p:txBody>
      </p:sp>
    </p:spTree>
    <p:extLst>
      <p:ext uri="{BB962C8B-B14F-4D97-AF65-F5344CB8AC3E}">
        <p14:creationId xmlns:p14="http://schemas.microsoft.com/office/powerpoint/2010/main" val="1965783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38071F38-F1CA-2C61-072D-7B5A9CD6845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CC36BC94-40A4-E261-3997-6802C705933B}"/>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3940C77A-1A6E-E0E7-9274-0662747E3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971" y="1653653"/>
            <a:ext cx="8730134" cy="4908303"/>
          </a:xfrm>
          <a:prstGeom prst="rect">
            <a:avLst/>
          </a:prstGeom>
        </p:spPr>
      </p:pic>
      <p:sp>
        <p:nvSpPr>
          <p:cNvPr id="9" name="Flèche : droite 8">
            <a:extLst>
              <a:ext uri="{FF2B5EF4-FFF2-40B4-BE49-F238E27FC236}">
                <a16:creationId xmlns:a16="http://schemas.microsoft.com/office/drawing/2014/main" id="{66ECD013-B769-DD18-F253-F470B4484B96}"/>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86D847E-DE8E-E878-3277-A6B29110FC81}"/>
              </a:ext>
            </a:extLst>
          </p:cNvPr>
          <p:cNvSpPr txBox="1"/>
          <p:nvPr/>
        </p:nvSpPr>
        <p:spPr>
          <a:xfrm>
            <a:off x="2047164" y="1119765"/>
            <a:ext cx="7817076" cy="369332"/>
          </a:xfrm>
          <a:prstGeom prst="rect">
            <a:avLst/>
          </a:prstGeom>
          <a:noFill/>
        </p:spPr>
        <p:txBody>
          <a:bodyPr wrap="none" rtlCol="0">
            <a:spAutoFit/>
          </a:bodyPr>
          <a:lstStyle/>
          <a:p>
            <a:r>
              <a:rPr lang="fr-FR" dirty="0"/>
              <a:t>Teste du Méthode qui afficher un compte par son ID(suite) avec Swagger</a:t>
            </a:r>
          </a:p>
        </p:txBody>
      </p:sp>
    </p:spTree>
    <p:extLst>
      <p:ext uri="{BB962C8B-B14F-4D97-AF65-F5344CB8AC3E}">
        <p14:creationId xmlns:p14="http://schemas.microsoft.com/office/powerpoint/2010/main" val="1882062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E8189272-7231-463A-4BEE-4ACC8C1401C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5E4E17FB-B466-D327-9D6E-42077FEC4D4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5E3E71D8-3732-B262-3882-081B02870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7" y="1647943"/>
            <a:ext cx="8939978" cy="5026284"/>
          </a:xfrm>
          <a:prstGeom prst="rect">
            <a:avLst/>
          </a:prstGeom>
        </p:spPr>
      </p:pic>
      <p:sp>
        <p:nvSpPr>
          <p:cNvPr id="9" name="Flèche : droite 8">
            <a:extLst>
              <a:ext uri="{FF2B5EF4-FFF2-40B4-BE49-F238E27FC236}">
                <a16:creationId xmlns:a16="http://schemas.microsoft.com/office/drawing/2014/main" id="{20F11480-7AFC-5686-FD67-2E6892FB1C0C}"/>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9253110E-9053-0159-0B94-80B6431D90BE}"/>
              </a:ext>
            </a:extLst>
          </p:cNvPr>
          <p:cNvSpPr txBox="1"/>
          <p:nvPr/>
        </p:nvSpPr>
        <p:spPr>
          <a:xfrm>
            <a:off x="2047164" y="1119765"/>
            <a:ext cx="5999271" cy="369332"/>
          </a:xfrm>
          <a:prstGeom prst="rect">
            <a:avLst/>
          </a:prstGeom>
          <a:noFill/>
        </p:spPr>
        <p:txBody>
          <a:bodyPr wrap="none" rtlCol="0">
            <a:spAutoFit/>
          </a:bodyPr>
          <a:lstStyle/>
          <a:p>
            <a:r>
              <a:rPr lang="fr-FR" dirty="0"/>
              <a:t>Teste du Méthode qui ajouter un compte avec Swagger</a:t>
            </a:r>
          </a:p>
        </p:txBody>
      </p:sp>
    </p:spTree>
    <p:extLst>
      <p:ext uri="{BB962C8B-B14F-4D97-AF65-F5344CB8AC3E}">
        <p14:creationId xmlns:p14="http://schemas.microsoft.com/office/powerpoint/2010/main" val="1106818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256498C8-FFF5-C379-EFF9-C864E06648F0}"/>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948921DA-C356-D931-CA2F-7946A21EE132}"/>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9442FCF0-19AC-35EF-5410-6697A3F40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555" y="1607654"/>
            <a:ext cx="9014663" cy="5068273"/>
          </a:xfrm>
          <a:prstGeom prst="rect">
            <a:avLst/>
          </a:prstGeom>
        </p:spPr>
      </p:pic>
      <p:sp>
        <p:nvSpPr>
          <p:cNvPr id="9" name="Flèche : droite 8">
            <a:extLst>
              <a:ext uri="{FF2B5EF4-FFF2-40B4-BE49-F238E27FC236}">
                <a16:creationId xmlns:a16="http://schemas.microsoft.com/office/drawing/2014/main" id="{47675D74-9224-831C-0F4A-62188F238276}"/>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A76026F9-B50C-468E-67B3-BFA923FD5333}"/>
              </a:ext>
            </a:extLst>
          </p:cNvPr>
          <p:cNvSpPr txBox="1"/>
          <p:nvPr/>
        </p:nvSpPr>
        <p:spPr>
          <a:xfrm>
            <a:off x="2047164" y="1119765"/>
            <a:ext cx="6741461" cy="369332"/>
          </a:xfrm>
          <a:prstGeom prst="rect">
            <a:avLst/>
          </a:prstGeom>
          <a:noFill/>
        </p:spPr>
        <p:txBody>
          <a:bodyPr wrap="none" rtlCol="0">
            <a:spAutoFit/>
          </a:bodyPr>
          <a:lstStyle/>
          <a:p>
            <a:r>
              <a:rPr lang="fr-FR" dirty="0"/>
              <a:t>Teste du Méthode qui ajouter un compte(suite) avec Swagger </a:t>
            </a:r>
          </a:p>
        </p:txBody>
      </p:sp>
    </p:spTree>
    <p:extLst>
      <p:ext uri="{BB962C8B-B14F-4D97-AF65-F5344CB8AC3E}">
        <p14:creationId xmlns:p14="http://schemas.microsoft.com/office/powerpoint/2010/main" val="503322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6722DCF-E452-B72C-CBBC-811DA2268819}"/>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7F368920-D02C-1789-FCD4-C21B4B2F2A2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sp>
        <p:nvSpPr>
          <p:cNvPr id="9" name="Flèche : droite 8">
            <a:extLst>
              <a:ext uri="{FF2B5EF4-FFF2-40B4-BE49-F238E27FC236}">
                <a16:creationId xmlns:a16="http://schemas.microsoft.com/office/drawing/2014/main" id="{E9E21963-09AB-0617-BD70-01434A810655}"/>
              </a:ext>
            </a:extLst>
          </p:cNvPr>
          <p:cNvSpPr/>
          <p:nvPr/>
        </p:nvSpPr>
        <p:spPr>
          <a:xfrm>
            <a:off x="1040711" y="1120365"/>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68344759-D6F0-3265-CEB6-E000C8BE8258}"/>
              </a:ext>
            </a:extLst>
          </p:cNvPr>
          <p:cNvSpPr txBox="1"/>
          <p:nvPr/>
        </p:nvSpPr>
        <p:spPr>
          <a:xfrm>
            <a:off x="2084765" y="1055122"/>
            <a:ext cx="9499267" cy="369332"/>
          </a:xfrm>
          <a:prstGeom prst="rect">
            <a:avLst/>
          </a:prstGeom>
          <a:noFill/>
        </p:spPr>
        <p:txBody>
          <a:bodyPr wrap="none" rtlCol="0">
            <a:spAutoFit/>
          </a:bodyPr>
          <a:lstStyle/>
          <a:p>
            <a:r>
              <a:rPr lang="fr-FR" dirty="0"/>
              <a:t>Voici liste des comptes contient la nouvelle compte qu’on ajouter maintenant avec ID : 11</a:t>
            </a:r>
          </a:p>
        </p:txBody>
      </p:sp>
      <p:pic>
        <p:nvPicPr>
          <p:cNvPr id="11" name="Image 10">
            <a:extLst>
              <a:ext uri="{FF2B5EF4-FFF2-40B4-BE49-F238E27FC236}">
                <a16:creationId xmlns:a16="http://schemas.microsoft.com/office/drawing/2014/main" id="{7DAA95A3-9F39-F200-207C-11D0BCC06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765" y="1535638"/>
            <a:ext cx="9157005" cy="5148302"/>
          </a:xfrm>
          <a:prstGeom prst="rect">
            <a:avLst/>
          </a:prstGeom>
        </p:spPr>
      </p:pic>
    </p:spTree>
    <p:extLst>
      <p:ext uri="{BB962C8B-B14F-4D97-AF65-F5344CB8AC3E}">
        <p14:creationId xmlns:p14="http://schemas.microsoft.com/office/powerpoint/2010/main" val="1437998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526820F-390A-E5FE-B3CC-510C22E2D92C}"/>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66F8A3A5-3EE9-D5C1-56D5-BF4AEA9330B0}"/>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sp>
        <p:nvSpPr>
          <p:cNvPr id="12" name="Ellipse 11">
            <a:extLst>
              <a:ext uri="{FF2B5EF4-FFF2-40B4-BE49-F238E27FC236}">
                <a16:creationId xmlns:a16="http://schemas.microsoft.com/office/drawing/2014/main" id="{75E569B6-3D24-8061-4D78-BC1D4C398EB1}"/>
              </a:ext>
            </a:extLst>
          </p:cNvPr>
          <p:cNvSpPr/>
          <p:nvPr/>
        </p:nvSpPr>
        <p:spPr>
          <a:xfrm>
            <a:off x="3062195" y="1231803"/>
            <a:ext cx="6067609" cy="1115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718FAE-31F5-67BE-11C1-49D8F7AAC49E}"/>
              </a:ext>
            </a:extLst>
          </p:cNvPr>
          <p:cNvSpPr txBox="1"/>
          <p:nvPr/>
        </p:nvSpPr>
        <p:spPr>
          <a:xfrm>
            <a:off x="3452124" y="1558640"/>
            <a:ext cx="5257786" cy="461665"/>
          </a:xfrm>
          <a:prstGeom prst="rect">
            <a:avLst/>
          </a:prstGeom>
          <a:noFill/>
        </p:spPr>
        <p:txBody>
          <a:bodyPr wrap="none" rtlCol="0">
            <a:spAutoFit/>
          </a:bodyPr>
          <a:lstStyle/>
          <a:p>
            <a:r>
              <a:rPr lang="fr-FR" sz="2400" dirty="0">
                <a:solidFill>
                  <a:schemeClr val="accent3"/>
                </a:solidFill>
                <a:latin typeface="Times New Roman" panose="02020603050405020304" pitchFamily="18" charset="0"/>
                <a:cs typeface="Times New Roman" panose="02020603050405020304" pitchFamily="18" charset="0"/>
              </a:rPr>
              <a:t>Tester noter docs Swagger Avec Postman</a:t>
            </a:r>
          </a:p>
        </p:txBody>
      </p:sp>
      <p:pic>
        <p:nvPicPr>
          <p:cNvPr id="17" name="Image 16">
            <a:extLst>
              <a:ext uri="{FF2B5EF4-FFF2-40B4-BE49-F238E27FC236}">
                <a16:creationId xmlns:a16="http://schemas.microsoft.com/office/drawing/2014/main" id="{6EC1457C-C670-6261-45C9-4694AD0A7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780" y="2588639"/>
            <a:ext cx="7208656" cy="4052890"/>
          </a:xfrm>
          <a:prstGeom prst="rect">
            <a:avLst/>
          </a:prstGeom>
        </p:spPr>
      </p:pic>
    </p:spTree>
    <p:extLst>
      <p:ext uri="{BB962C8B-B14F-4D97-AF65-F5344CB8AC3E}">
        <p14:creationId xmlns:p14="http://schemas.microsoft.com/office/powerpoint/2010/main" val="1827316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B5D5450-993A-71FE-AE7E-118E24F18EDC}"/>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543173AB-B6D3-E16D-78E1-2316AC41337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F205767A-AC1A-65FB-9613-79D9C516F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97" y="2210434"/>
            <a:ext cx="7824089" cy="4398902"/>
          </a:xfrm>
          <a:prstGeom prst="rect">
            <a:avLst/>
          </a:prstGeom>
        </p:spPr>
      </p:pic>
      <p:sp>
        <p:nvSpPr>
          <p:cNvPr id="11" name="Flèche : droite 10">
            <a:extLst>
              <a:ext uri="{FF2B5EF4-FFF2-40B4-BE49-F238E27FC236}">
                <a16:creationId xmlns:a16="http://schemas.microsoft.com/office/drawing/2014/main" id="{23356F4E-D3CA-89A7-EB85-A7A9DBCC9C5B}"/>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302450A1-037C-4C5A-295F-D9F624AE8AB4}"/>
              </a:ext>
            </a:extLst>
          </p:cNvPr>
          <p:cNvSpPr txBox="1"/>
          <p:nvPr/>
        </p:nvSpPr>
        <p:spPr>
          <a:xfrm>
            <a:off x="2047164" y="1119765"/>
            <a:ext cx="2270622" cy="369332"/>
          </a:xfrm>
          <a:prstGeom prst="rect">
            <a:avLst/>
          </a:prstGeom>
          <a:noFill/>
        </p:spPr>
        <p:txBody>
          <a:bodyPr wrap="none" rtlCol="0">
            <a:spAutoFit/>
          </a:bodyPr>
          <a:lstStyle/>
          <a:p>
            <a:r>
              <a:rPr lang="fr-FR" dirty="0"/>
              <a:t>Avec Postman(suite)</a:t>
            </a:r>
          </a:p>
        </p:txBody>
      </p:sp>
      <p:sp>
        <p:nvSpPr>
          <p:cNvPr id="16" name="ZoneTexte 15">
            <a:extLst>
              <a:ext uri="{FF2B5EF4-FFF2-40B4-BE49-F238E27FC236}">
                <a16:creationId xmlns:a16="http://schemas.microsoft.com/office/drawing/2014/main" id="{EE27DE60-B93E-4D0B-52B9-71B20D6AB745}"/>
              </a:ext>
            </a:extLst>
          </p:cNvPr>
          <p:cNvSpPr txBox="1"/>
          <p:nvPr/>
        </p:nvSpPr>
        <p:spPr>
          <a:xfrm>
            <a:off x="1596788" y="1595984"/>
            <a:ext cx="7082388"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fr-FR" sz="2000" dirty="0">
                <a:latin typeface="Times New Roman" panose="02020603050405020304" pitchFamily="18" charset="0"/>
                <a:cs typeface="Times New Roman" panose="02020603050405020304" pitchFamily="18" charset="0"/>
              </a:rPr>
              <a:t>On doit importer notre </a:t>
            </a:r>
            <a:r>
              <a:rPr lang="fr-FR" sz="2000" dirty="0" err="1">
                <a:latin typeface="Times New Roman" panose="02020603050405020304" pitchFamily="18" charset="0"/>
                <a:cs typeface="Times New Roman" panose="02020603050405020304" pitchFamily="18" charset="0"/>
              </a:rPr>
              <a:t>swagger</a:t>
            </a:r>
            <a:r>
              <a:rPr lang="fr-FR" sz="2000" dirty="0">
                <a:latin typeface="Times New Roman" panose="02020603050405020304" pitchFamily="18" charset="0"/>
                <a:cs typeface="Times New Roman" panose="02020603050405020304" pitchFamily="18" charset="0"/>
              </a:rPr>
              <a:t> api docs dans </a:t>
            </a:r>
            <a:r>
              <a:rPr lang="fr-FR" sz="2000" dirty="0" err="1">
                <a:latin typeface="Times New Roman" panose="02020603050405020304" pitchFamily="18" charset="0"/>
                <a:cs typeface="Times New Roman" panose="02020603050405020304" pitchFamily="18" charset="0"/>
              </a:rPr>
              <a:t>postman</a:t>
            </a:r>
            <a:r>
              <a:rPr lang="fr-FR" sz="2000" dirty="0">
                <a:latin typeface="Times New Roman" panose="02020603050405020304" pitchFamily="18" charset="0"/>
                <a:cs typeface="Times New Roman" panose="02020603050405020304" pitchFamily="18" charset="0"/>
              </a:rPr>
              <a:t> par son url</a:t>
            </a:r>
          </a:p>
        </p:txBody>
      </p:sp>
      <p:sp>
        <p:nvSpPr>
          <p:cNvPr id="17" name="Ellipse 16">
            <a:extLst>
              <a:ext uri="{FF2B5EF4-FFF2-40B4-BE49-F238E27FC236}">
                <a16:creationId xmlns:a16="http://schemas.microsoft.com/office/drawing/2014/main" id="{F0EDD52C-6021-8B92-2B4B-7020826B8F80}"/>
              </a:ext>
            </a:extLst>
          </p:cNvPr>
          <p:cNvSpPr/>
          <p:nvPr/>
        </p:nvSpPr>
        <p:spPr>
          <a:xfrm>
            <a:off x="10249469" y="1595984"/>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1</a:t>
            </a:r>
          </a:p>
        </p:txBody>
      </p:sp>
    </p:spTree>
    <p:extLst>
      <p:ext uri="{BB962C8B-B14F-4D97-AF65-F5344CB8AC3E}">
        <p14:creationId xmlns:p14="http://schemas.microsoft.com/office/powerpoint/2010/main" val="2332782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B6B1F13-2E01-6ABD-827A-D14F1FB5284E}"/>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6119C36D-8452-878A-4B09-471DBE09703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sp>
        <p:nvSpPr>
          <p:cNvPr id="7" name="Flèche : droite 6">
            <a:extLst>
              <a:ext uri="{FF2B5EF4-FFF2-40B4-BE49-F238E27FC236}">
                <a16:creationId xmlns:a16="http://schemas.microsoft.com/office/drawing/2014/main" id="{202D6FCB-E426-29AA-CF10-4CCFE68651D5}"/>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DA21C64B-FDA9-043C-2D63-D298E3AC06F8}"/>
              </a:ext>
            </a:extLst>
          </p:cNvPr>
          <p:cNvSpPr txBox="1"/>
          <p:nvPr/>
        </p:nvSpPr>
        <p:spPr>
          <a:xfrm>
            <a:off x="1937984" y="1122113"/>
            <a:ext cx="10253576" cy="646331"/>
          </a:xfrm>
          <a:prstGeom prst="rect">
            <a:avLst/>
          </a:prstGeom>
          <a:noFill/>
        </p:spPr>
        <p:txBody>
          <a:bodyPr wrap="none" rtlCol="0">
            <a:spAutoFit/>
          </a:bodyPr>
          <a:lstStyle/>
          <a:p>
            <a:r>
              <a:rPr lang="fr-FR" dirty="0"/>
              <a:t>Avec Postman(suite) : on doit ajouter le lien dans la barre de navigateur dans l’emplacement du </a:t>
            </a:r>
          </a:p>
          <a:p>
            <a:r>
              <a:rPr lang="fr-FR" dirty="0"/>
              <a:t>URL Postman. </a:t>
            </a:r>
          </a:p>
        </p:txBody>
      </p:sp>
      <p:pic>
        <p:nvPicPr>
          <p:cNvPr id="10" name="Image 9">
            <a:extLst>
              <a:ext uri="{FF2B5EF4-FFF2-40B4-BE49-F238E27FC236}">
                <a16:creationId xmlns:a16="http://schemas.microsoft.com/office/drawing/2014/main" id="{54C5106E-8D98-C783-3836-272956A75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096" y="2015910"/>
            <a:ext cx="8371807" cy="4706843"/>
          </a:xfrm>
          <a:prstGeom prst="rect">
            <a:avLst/>
          </a:prstGeom>
        </p:spPr>
      </p:pic>
      <p:sp>
        <p:nvSpPr>
          <p:cNvPr id="11" name="Ellipse 10">
            <a:extLst>
              <a:ext uri="{FF2B5EF4-FFF2-40B4-BE49-F238E27FC236}">
                <a16:creationId xmlns:a16="http://schemas.microsoft.com/office/drawing/2014/main" id="{B02925D7-F707-2E99-A182-95632F5C4392}"/>
              </a:ext>
            </a:extLst>
          </p:cNvPr>
          <p:cNvSpPr/>
          <p:nvPr/>
        </p:nvSpPr>
        <p:spPr>
          <a:xfrm>
            <a:off x="10249469" y="1595984"/>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4031623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4DEF6845-1D4E-62F5-8CE6-9F2CC89C1922}"/>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00907CF3-14C3-EF57-4249-7213BC7DAE52}"/>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3F1E6D9B-9669-ECE1-319A-A6E4576BE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652" y="1665721"/>
            <a:ext cx="8925634" cy="5018219"/>
          </a:xfrm>
          <a:prstGeom prst="rect">
            <a:avLst/>
          </a:prstGeom>
        </p:spPr>
      </p:pic>
      <p:sp>
        <p:nvSpPr>
          <p:cNvPr id="13" name="Flèche : droite 12">
            <a:extLst>
              <a:ext uri="{FF2B5EF4-FFF2-40B4-BE49-F238E27FC236}">
                <a16:creationId xmlns:a16="http://schemas.microsoft.com/office/drawing/2014/main" id="{69CEC490-4636-8B83-81AF-5D3D9D7606F1}"/>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50F6B9B7-3046-AD0F-967B-D45CB8BB8619}"/>
              </a:ext>
            </a:extLst>
          </p:cNvPr>
          <p:cNvSpPr txBox="1"/>
          <p:nvPr/>
        </p:nvSpPr>
        <p:spPr>
          <a:xfrm>
            <a:off x="2047164" y="1119765"/>
            <a:ext cx="2270622" cy="369332"/>
          </a:xfrm>
          <a:prstGeom prst="rect">
            <a:avLst/>
          </a:prstGeom>
          <a:noFill/>
        </p:spPr>
        <p:txBody>
          <a:bodyPr wrap="none" rtlCol="0">
            <a:spAutoFit/>
          </a:bodyPr>
          <a:lstStyle/>
          <a:p>
            <a:r>
              <a:rPr lang="fr-FR" dirty="0"/>
              <a:t>Avec Postman(suite)</a:t>
            </a:r>
          </a:p>
        </p:txBody>
      </p:sp>
      <p:sp>
        <p:nvSpPr>
          <p:cNvPr id="15" name="Ellipse 14">
            <a:extLst>
              <a:ext uri="{FF2B5EF4-FFF2-40B4-BE49-F238E27FC236}">
                <a16:creationId xmlns:a16="http://schemas.microsoft.com/office/drawing/2014/main" id="{279C7C44-13F1-B946-46A8-737DAEFBE113}"/>
              </a:ext>
            </a:extLst>
          </p:cNvPr>
          <p:cNvSpPr/>
          <p:nvPr/>
        </p:nvSpPr>
        <p:spPr>
          <a:xfrm>
            <a:off x="10249469" y="1595984"/>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3</a:t>
            </a:r>
          </a:p>
        </p:txBody>
      </p:sp>
    </p:spTree>
    <p:extLst>
      <p:ext uri="{BB962C8B-B14F-4D97-AF65-F5344CB8AC3E}">
        <p14:creationId xmlns:p14="http://schemas.microsoft.com/office/powerpoint/2010/main" val="1233368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E774AAA-D0FA-D39A-C193-B427DCA3220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9CAD4F91-B205-2308-4DDD-3D5AFFDF9103}"/>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2" name="Image 11">
            <a:extLst>
              <a:ext uri="{FF2B5EF4-FFF2-40B4-BE49-F238E27FC236}">
                <a16:creationId xmlns:a16="http://schemas.microsoft.com/office/drawing/2014/main" id="{8C1C659D-5D48-23F7-54F2-99A02C21C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178" y="1595984"/>
            <a:ext cx="8898341" cy="5002874"/>
          </a:xfrm>
          <a:prstGeom prst="rect">
            <a:avLst/>
          </a:prstGeom>
        </p:spPr>
      </p:pic>
      <p:sp>
        <p:nvSpPr>
          <p:cNvPr id="13" name="Flèche : droite 12">
            <a:extLst>
              <a:ext uri="{FF2B5EF4-FFF2-40B4-BE49-F238E27FC236}">
                <a16:creationId xmlns:a16="http://schemas.microsoft.com/office/drawing/2014/main" id="{9926B8AF-27F1-681A-CA64-2676B642CBBE}"/>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60792E74-54A6-470A-8E85-CD425B11A43F}"/>
              </a:ext>
            </a:extLst>
          </p:cNvPr>
          <p:cNvSpPr txBox="1"/>
          <p:nvPr/>
        </p:nvSpPr>
        <p:spPr>
          <a:xfrm>
            <a:off x="2047164" y="1119765"/>
            <a:ext cx="2270622" cy="369332"/>
          </a:xfrm>
          <a:prstGeom prst="rect">
            <a:avLst/>
          </a:prstGeom>
          <a:noFill/>
        </p:spPr>
        <p:txBody>
          <a:bodyPr wrap="none" rtlCol="0">
            <a:spAutoFit/>
          </a:bodyPr>
          <a:lstStyle/>
          <a:p>
            <a:r>
              <a:rPr lang="fr-FR" dirty="0"/>
              <a:t>Avec Postman(suite)</a:t>
            </a:r>
          </a:p>
        </p:txBody>
      </p:sp>
      <p:sp>
        <p:nvSpPr>
          <p:cNvPr id="15" name="Ellipse 14">
            <a:extLst>
              <a:ext uri="{FF2B5EF4-FFF2-40B4-BE49-F238E27FC236}">
                <a16:creationId xmlns:a16="http://schemas.microsoft.com/office/drawing/2014/main" id="{D2AE3034-46AE-4911-007E-6A0968DE94F9}"/>
              </a:ext>
            </a:extLst>
          </p:cNvPr>
          <p:cNvSpPr/>
          <p:nvPr/>
        </p:nvSpPr>
        <p:spPr>
          <a:xfrm>
            <a:off x="10864713" y="1489097"/>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4</a:t>
            </a:r>
          </a:p>
        </p:txBody>
      </p:sp>
    </p:spTree>
    <p:extLst>
      <p:ext uri="{BB962C8B-B14F-4D97-AF65-F5344CB8AC3E}">
        <p14:creationId xmlns:p14="http://schemas.microsoft.com/office/powerpoint/2010/main" val="2422000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8BC8DDE-5864-C02D-E02F-515183FBB186}"/>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CD5C5DC8-F09F-787F-D555-871385530501}"/>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2" name="Image 11">
            <a:extLst>
              <a:ext uri="{FF2B5EF4-FFF2-40B4-BE49-F238E27FC236}">
                <a16:creationId xmlns:a16="http://schemas.microsoft.com/office/drawing/2014/main" id="{7C49DFA8-0C2C-1CD9-3CCC-0BE5FBDA8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860" y="2241204"/>
            <a:ext cx="7902054" cy="4442736"/>
          </a:xfrm>
          <a:prstGeom prst="rect">
            <a:avLst/>
          </a:prstGeom>
        </p:spPr>
      </p:pic>
      <p:sp>
        <p:nvSpPr>
          <p:cNvPr id="13" name="Flèche : droite 12">
            <a:extLst>
              <a:ext uri="{FF2B5EF4-FFF2-40B4-BE49-F238E27FC236}">
                <a16:creationId xmlns:a16="http://schemas.microsoft.com/office/drawing/2014/main" id="{4B1E3361-D3C3-BF1F-CD56-250C1E90E9D6}"/>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27632A36-CB5A-C698-61E4-51E9B8D37CF8}"/>
              </a:ext>
            </a:extLst>
          </p:cNvPr>
          <p:cNvSpPr txBox="1"/>
          <p:nvPr/>
        </p:nvSpPr>
        <p:spPr>
          <a:xfrm>
            <a:off x="2047164" y="1119765"/>
            <a:ext cx="2270622" cy="369332"/>
          </a:xfrm>
          <a:prstGeom prst="rect">
            <a:avLst/>
          </a:prstGeom>
          <a:noFill/>
        </p:spPr>
        <p:txBody>
          <a:bodyPr wrap="none" rtlCol="0">
            <a:spAutoFit/>
          </a:bodyPr>
          <a:lstStyle/>
          <a:p>
            <a:r>
              <a:rPr lang="fr-FR" dirty="0"/>
              <a:t>Avec Postman(suite)</a:t>
            </a:r>
          </a:p>
        </p:txBody>
      </p:sp>
      <p:sp>
        <p:nvSpPr>
          <p:cNvPr id="15" name="Ellipse 14">
            <a:extLst>
              <a:ext uri="{FF2B5EF4-FFF2-40B4-BE49-F238E27FC236}">
                <a16:creationId xmlns:a16="http://schemas.microsoft.com/office/drawing/2014/main" id="{89F66F7B-8EE0-298B-C68C-A63B4D00295F}"/>
              </a:ext>
            </a:extLst>
          </p:cNvPr>
          <p:cNvSpPr/>
          <p:nvPr/>
        </p:nvSpPr>
        <p:spPr>
          <a:xfrm>
            <a:off x="10909111" y="1506291"/>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5</a:t>
            </a:r>
          </a:p>
        </p:txBody>
      </p:sp>
      <p:sp>
        <p:nvSpPr>
          <p:cNvPr id="16" name="Rectangle 15">
            <a:extLst>
              <a:ext uri="{FF2B5EF4-FFF2-40B4-BE49-F238E27FC236}">
                <a16:creationId xmlns:a16="http://schemas.microsoft.com/office/drawing/2014/main" id="{5473DFC8-F155-8FE2-6604-29613620DFF9}"/>
              </a:ext>
            </a:extLst>
          </p:cNvPr>
          <p:cNvSpPr/>
          <p:nvPr/>
        </p:nvSpPr>
        <p:spPr>
          <a:xfrm>
            <a:off x="2374810" y="1597641"/>
            <a:ext cx="7588154" cy="53501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latin typeface="Times New Roman" panose="02020603050405020304" pitchFamily="18" charset="0"/>
                <a:cs typeface="Times New Roman" panose="02020603050405020304" pitchFamily="18" charset="0"/>
              </a:rPr>
              <a:t>Voici notre diffèrent web service de méthode pour gérer compte bancaire</a:t>
            </a:r>
          </a:p>
        </p:txBody>
      </p:sp>
    </p:spTree>
    <p:extLst>
      <p:ext uri="{BB962C8B-B14F-4D97-AF65-F5344CB8AC3E}">
        <p14:creationId xmlns:p14="http://schemas.microsoft.com/office/powerpoint/2010/main" val="314668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4C2DCD26-C635-4EAF-612B-7582780290B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6EF34BFC-057A-B280-5C5C-316128B1A411}"/>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3- Créer l’interface </a:t>
            </a:r>
            <a:r>
              <a:rPr lang="fr-FR" sz="2400" dirty="0" err="1">
                <a:solidFill>
                  <a:srgbClr val="EE7D31"/>
                </a:solidFill>
                <a:latin typeface="Times New Roman" panose="02020603050405020304" pitchFamily="18" charset="0"/>
                <a:cs typeface="Times New Roman" panose="02020603050405020304" pitchFamily="18" charset="0"/>
              </a:rPr>
              <a:t>CompteRepository</a:t>
            </a:r>
            <a:r>
              <a:rPr lang="fr-FR" sz="2400" dirty="0">
                <a:solidFill>
                  <a:srgbClr val="EE7D31"/>
                </a:solidFill>
                <a:latin typeface="Times New Roman" panose="02020603050405020304" pitchFamily="18" charset="0"/>
                <a:cs typeface="Times New Roman" panose="02020603050405020304" pitchFamily="18" charset="0"/>
              </a:rPr>
              <a:t> basée sur Spring Data</a:t>
            </a:r>
            <a:endParaRPr lang="fr-FR" sz="24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3CD7A99B-52BF-F771-7EEB-0273F7221F2F}"/>
              </a:ext>
            </a:extLst>
          </p:cNvPr>
          <p:cNvSpPr/>
          <p:nvPr/>
        </p:nvSpPr>
        <p:spPr>
          <a:xfrm>
            <a:off x="437322" y="2292418"/>
            <a:ext cx="10840036" cy="3073384"/>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400" dirty="0">
                <a:solidFill>
                  <a:schemeClr val="tx1"/>
                </a:solidFill>
                <a:effectLst/>
                <a:latin typeface="Times New Roman" panose="02020603050405020304" pitchFamily="18" charset="0"/>
                <a:cs typeface="Times New Roman" panose="02020603050405020304" pitchFamily="18" charset="0"/>
              </a:rPr>
              <a:t>package </a:t>
            </a:r>
            <a:r>
              <a:rPr lang="fr-FR" sz="2400" dirty="0" err="1">
                <a:solidFill>
                  <a:schemeClr val="tx1"/>
                </a:solidFill>
                <a:effectLst/>
                <a:latin typeface="Times New Roman" panose="02020603050405020304" pitchFamily="18" charset="0"/>
                <a:cs typeface="Times New Roman" panose="02020603050405020304" pitchFamily="18" charset="0"/>
              </a:rPr>
              <a:t>com.sdia.architecturesmicroservices.repositories</a:t>
            </a:r>
            <a:r>
              <a:rPr lang="fr-FR" sz="2400" dirty="0">
                <a:solidFill>
                  <a:schemeClr val="tx1"/>
                </a:solidFill>
                <a:effectLst/>
                <a:latin typeface="Times New Roman" panose="02020603050405020304" pitchFamily="18" charset="0"/>
                <a:cs typeface="Times New Roman" panose="02020603050405020304" pitchFamily="18" charset="0"/>
              </a:rPr>
              <a:t>;</a:t>
            </a:r>
            <a:br>
              <a:rPr lang="fr-FR" sz="2400" dirty="0">
                <a:solidFill>
                  <a:schemeClr val="tx1"/>
                </a:solidFill>
                <a:effectLst/>
                <a:latin typeface="Times New Roman" panose="02020603050405020304" pitchFamily="18" charset="0"/>
                <a:cs typeface="Times New Roman" panose="02020603050405020304" pitchFamily="18" charset="0"/>
              </a:rPr>
            </a:br>
            <a:br>
              <a:rPr lang="fr-FR" sz="2400" dirty="0">
                <a:solidFill>
                  <a:schemeClr val="tx1"/>
                </a:solidFill>
                <a:effectLst/>
                <a:latin typeface="Times New Roman" panose="02020603050405020304" pitchFamily="18" charset="0"/>
                <a:cs typeface="Times New Roman" panose="02020603050405020304" pitchFamily="18" charset="0"/>
              </a:rPr>
            </a:br>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com.sdia.architecturesmicroservices.entities.Compte</a:t>
            </a:r>
            <a:r>
              <a:rPr lang="fr-FR" sz="2400" dirty="0">
                <a:solidFill>
                  <a:schemeClr val="tx1"/>
                </a:solidFill>
                <a:effectLst/>
                <a:latin typeface="Times New Roman" panose="02020603050405020304" pitchFamily="18" charset="0"/>
                <a:cs typeface="Times New Roman" panose="02020603050405020304" pitchFamily="18" charset="0"/>
              </a:rPr>
              <a:t>;</a:t>
            </a:r>
            <a:br>
              <a:rPr lang="fr-FR" sz="2400" dirty="0">
                <a:solidFill>
                  <a:schemeClr val="tx1"/>
                </a:solidFill>
                <a:effectLst/>
                <a:latin typeface="Times New Roman" panose="02020603050405020304" pitchFamily="18" charset="0"/>
                <a:cs typeface="Times New Roman" panose="02020603050405020304" pitchFamily="18" charset="0"/>
              </a:rPr>
            </a:br>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org.springframework.data.jpa.repository.JpaRepository</a:t>
            </a:r>
            <a:r>
              <a:rPr lang="fr-FR" sz="2400" dirty="0">
                <a:solidFill>
                  <a:schemeClr val="tx1"/>
                </a:solidFill>
                <a:effectLst/>
                <a:latin typeface="Times New Roman" panose="02020603050405020304" pitchFamily="18" charset="0"/>
                <a:cs typeface="Times New Roman" panose="02020603050405020304" pitchFamily="18" charset="0"/>
              </a:rPr>
              <a:t>;</a:t>
            </a:r>
            <a:br>
              <a:rPr lang="fr-FR" sz="2400" dirty="0">
                <a:solidFill>
                  <a:schemeClr val="tx1"/>
                </a:solidFill>
                <a:effectLst/>
                <a:latin typeface="Times New Roman" panose="02020603050405020304" pitchFamily="18" charset="0"/>
                <a:cs typeface="Times New Roman" panose="02020603050405020304" pitchFamily="18" charset="0"/>
              </a:rPr>
            </a:br>
            <a:br>
              <a:rPr lang="fr-FR" sz="2400" dirty="0">
                <a:solidFill>
                  <a:schemeClr val="tx1"/>
                </a:solidFill>
                <a:effectLst/>
                <a:latin typeface="Times New Roman" panose="02020603050405020304" pitchFamily="18" charset="0"/>
                <a:cs typeface="Times New Roman" panose="02020603050405020304" pitchFamily="18" charset="0"/>
              </a:rPr>
            </a:br>
            <a:r>
              <a:rPr lang="fr-FR" sz="2400" dirty="0">
                <a:solidFill>
                  <a:schemeClr val="tx1"/>
                </a:solidFill>
                <a:effectLst/>
                <a:latin typeface="Times New Roman" panose="02020603050405020304" pitchFamily="18" charset="0"/>
                <a:cs typeface="Times New Roman" panose="02020603050405020304" pitchFamily="18" charset="0"/>
              </a:rPr>
              <a:t>public interface </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extends</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JpaRepository</a:t>
            </a:r>
            <a:r>
              <a:rPr lang="fr-FR" sz="2400" dirty="0">
                <a:solidFill>
                  <a:schemeClr val="tx1"/>
                </a:solidFill>
                <a:effectLst/>
                <a:latin typeface="Times New Roman" panose="02020603050405020304" pitchFamily="18" charset="0"/>
                <a:cs typeface="Times New Roman" panose="02020603050405020304" pitchFamily="18" charset="0"/>
              </a:rPr>
              <a:t>&lt;</a:t>
            </a:r>
            <a:r>
              <a:rPr lang="fr-FR" sz="2400" dirty="0" err="1">
                <a:solidFill>
                  <a:schemeClr val="tx1"/>
                </a:solidFill>
                <a:effectLst/>
                <a:latin typeface="Times New Roman" panose="02020603050405020304" pitchFamily="18" charset="0"/>
                <a:cs typeface="Times New Roman" panose="02020603050405020304" pitchFamily="18" charset="0"/>
              </a:rPr>
              <a:t>Compte,Long</a:t>
            </a:r>
            <a:r>
              <a:rPr lang="fr-FR" sz="2400" dirty="0">
                <a:solidFill>
                  <a:schemeClr val="tx1"/>
                </a:solidFill>
                <a:effectLst/>
                <a:latin typeface="Times New Roman" panose="02020603050405020304" pitchFamily="18" charset="0"/>
                <a:cs typeface="Times New Roman" panose="02020603050405020304" pitchFamily="18" charset="0"/>
              </a:rPr>
              <a:t>&gt; {</a:t>
            </a:r>
            <a:br>
              <a:rPr lang="fr-FR" sz="2400" dirty="0">
                <a:solidFill>
                  <a:schemeClr val="tx1"/>
                </a:solidFill>
                <a:effectLst/>
                <a:latin typeface="Times New Roman" panose="02020603050405020304" pitchFamily="18" charset="0"/>
                <a:cs typeface="Times New Roman" panose="02020603050405020304" pitchFamily="18" charset="0"/>
              </a:rPr>
            </a:br>
            <a:br>
              <a:rPr lang="fr-FR" sz="2400" dirty="0">
                <a:solidFill>
                  <a:schemeClr val="tx1"/>
                </a:solidFill>
                <a:effectLst/>
                <a:latin typeface="Times New Roman" panose="02020603050405020304" pitchFamily="18" charset="0"/>
                <a:cs typeface="Times New Roman" panose="02020603050405020304" pitchFamily="18" charset="0"/>
              </a:rPr>
            </a:br>
            <a:r>
              <a:rPr lang="fr-FR" sz="2400" dirty="0">
                <a:solidFill>
                  <a:schemeClr val="tx1"/>
                </a:solidFill>
                <a:effectLst/>
                <a:latin typeface="Times New Roman" panose="02020603050405020304" pitchFamily="18" charset="0"/>
                <a:cs typeface="Times New Roman" panose="02020603050405020304" pitchFamily="18" charset="0"/>
              </a:rPr>
              <a:t>}</a:t>
            </a:r>
          </a:p>
        </p:txBody>
      </p:sp>
      <p:sp>
        <p:nvSpPr>
          <p:cNvPr id="12" name="ZoneTexte 11">
            <a:extLst>
              <a:ext uri="{FF2B5EF4-FFF2-40B4-BE49-F238E27FC236}">
                <a16:creationId xmlns:a16="http://schemas.microsoft.com/office/drawing/2014/main" id="{4BEBBD30-40D2-7928-B8E9-2D978DA1F91F}"/>
              </a:ext>
            </a:extLst>
          </p:cNvPr>
          <p:cNvSpPr txBox="1"/>
          <p:nvPr/>
        </p:nvSpPr>
        <p:spPr>
          <a:xfrm>
            <a:off x="568193" y="1686606"/>
            <a:ext cx="2768963"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CompteRepository.java</a:t>
            </a:r>
          </a:p>
        </p:txBody>
      </p:sp>
    </p:spTree>
    <p:extLst>
      <p:ext uri="{BB962C8B-B14F-4D97-AF65-F5344CB8AC3E}">
        <p14:creationId xmlns:p14="http://schemas.microsoft.com/office/powerpoint/2010/main" val="39658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6F90CBD-35A5-C9B0-6359-AD439E8FF7E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3402A219-5A08-E59B-3F8D-AB0FCB8C3CB9}"/>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4FD3F34C-7FBD-EB0C-7C32-361904A74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176" y="1576223"/>
            <a:ext cx="9157647" cy="5148662"/>
          </a:xfrm>
          <a:prstGeom prst="rect">
            <a:avLst/>
          </a:prstGeom>
        </p:spPr>
      </p:pic>
      <p:sp>
        <p:nvSpPr>
          <p:cNvPr id="11" name="Flèche : droite 10">
            <a:extLst>
              <a:ext uri="{FF2B5EF4-FFF2-40B4-BE49-F238E27FC236}">
                <a16:creationId xmlns:a16="http://schemas.microsoft.com/office/drawing/2014/main" id="{E142C18F-DFC4-449F-8847-97856BEAE1FD}"/>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A1182184-D967-A160-F2C8-2868B8B4F71E}"/>
              </a:ext>
            </a:extLst>
          </p:cNvPr>
          <p:cNvSpPr txBox="1"/>
          <p:nvPr/>
        </p:nvSpPr>
        <p:spPr>
          <a:xfrm>
            <a:off x="2047164" y="1119765"/>
            <a:ext cx="7516866" cy="369332"/>
          </a:xfrm>
          <a:prstGeom prst="rect">
            <a:avLst/>
          </a:prstGeom>
          <a:noFill/>
        </p:spPr>
        <p:txBody>
          <a:bodyPr wrap="none" rtlCol="0">
            <a:spAutoFit/>
          </a:bodyPr>
          <a:lstStyle/>
          <a:p>
            <a:r>
              <a:rPr lang="fr-FR" dirty="0"/>
              <a:t>Pour Tester méthode de afficher liste de comptes Avec Postman(suite)</a:t>
            </a:r>
          </a:p>
        </p:txBody>
      </p:sp>
    </p:spTree>
    <p:extLst>
      <p:ext uri="{BB962C8B-B14F-4D97-AF65-F5344CB8AC3E}">
        <p14:creationId xmlns:p14="http://schemas.microsoft.com/office/powerpoint/2010/main" val="67983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0821A253-F419-82CD-6168-DCFAB15C62B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175533F-84F0-04B4-932B-D3058FF8C777}"/>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1BED924F-537D-B7C6-B18F-51238596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20" y="1489097"/>
            <a:ext cx="8941534" cy="5027158"/>
          </a:xfrm>
          <a:prstGeom prst="rect">
            <a:avLst/>
          </a:prstGeom>
        </p:spPr>
      </p:pic>
      <p:sp>
        <p:nvSpPr>
          <p:cNvPr id="11" name="Flèche : droite 10">
            <a:extLst>
              <a:ext uri="{FF2B5EF4-FFF2-40B4-BE49-F238E27FC236}">
                <a16:creationId xmlns:a16="http://schemas.microsoft.com/office/drawing/2014/main" id="{C7BAFA52-3F28-CF7F-42F6-2B03347A9C98}"/>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131F2EEF-713B-DEF3-5918-C9750C176FFD}"/>
              </a:ext>
            </a:extLst>
          </p:cNvPr>
          <p:cNvSpPr txBox="1"/>
          <p:nvPr/>
        </p:nvSpPr>
        <p:spPr>
          <a:xfrm>
            <a:off x="2047164" y="1119765"/>
            <a:ext cx="8283101" cy="369332"/>
          </a:xfrm>
          <a:prstGeom prst="rect">
            <a:avLst/>
          </a:prstGeom>
          <a:noFill/>
        </p:spPr>
        <p:txBody>
          <a:bodyPr wrap="none" rtlCol="0">
            <a:spAutoFit/>
          </a:bodyPr>
          <a:lstStyle/>
          <a:p>
            <a:r>
              <a:rPr lang="fr-FR" dirty="0"/>
              <a:t>Pour Tester méthode qui consulter un compte par son ID Avec Postman  (suite)</a:t>
            </a:r>
          </a:p>
        </p:txBody>
      </p:sp>
    </p:spTree>
    <p:extLst>
      <p:ext uri="{BB962C8B-B14F-4D97-AF65-F5344CB8AC3E}">
        <p14:creationId xmlns:p14="http://schemas.microsoft.com/office/powerpoint/2010/main" val="3090658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5C8F83F-D979-8045-1961-50A7636C2EB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A6716B60-45B6-25F0-E7B8-69D9E027670C}"/>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D96A4CBB-FA02-76DE-DD4F-E0C3DBA11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81" y="1724655"/>
            <a:ext cx="8820812" cy="4959285"/>
          </a:xfrm>
          <a:prstGeom prst="rect">
            <a:avLst/>
          </a:prstGeom>
        </p:spPr>
      </p:pic>
      <p:sp>
        <p:nvSpPr>
          <p:cNvPr id="11" name="Flèche : droite 10">
            <a:extLst>
              <a:ext uri="{FF2B5EF4-FFF2-40B4-BE49-F238E27FC236}">
                <a16:creationId xmlns:a16="http://schemas.microsoft.com/office/drawing/2014/main" id="{B56C2229-1CA8-336A-15F3-AB97BB20139D}"/>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1BF64BDD-A48A-6D25-8438-1A833BB49C7B}"/>
              </a:ext>
            </a:extLst>
          </p:cNvPr>
          <p:cNvSpPr txBox="1"/>
          <p:nvPr/>
        </p:nvSpPr>
        <p:spPr>
          <a:xfrm>
            <a:off x="2047164" y="1119765"/>
            <a:ext cx="5622117" cy="369332"/>
          </a:xfrm>
          <a:prstGeom prst="rect">
            <a:avLst/>
          </a:prstGeom>
          <a:noFill/>
        </p:spPr>
        <p:txBody>
          <a:bodyPr wrap="none" rtlCol="0">
            <a:spAutoFit/>
          </a:bodyPr>
          <a:lstStyle/>
          <a:p>
            <a:r>
              <a:rPr lang="fr-FR" dirty="0"/>
              <a:t>Pour Tester méthode ajouter un Avec Postman(suite)</a:t>
            </a:r>
          </a:p>
        </p:txBody>
      </p:sp>
    </p:spTree>
    <p:extLst>
      <p:ext uri="{BB962C8B-B14F-4D97-AF65-F5344CB8AC3E}">
        <p14:creationId xmlns:p14="http://schemas.microsoft.com/office/powerpoint/2010/main" val="4160087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5C77B57-16E4-66EC-24FB-24D224F9E800}"/>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7D84D327-11C7-AE08-1B48-3BB0DFA62EE5}"/>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D5C8AB98-786F-CA6A-2705-6DC39944C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703" y="1527606"/>
            <a:ext cx="9171292" cy="5156334"/>
          </a:xfrm>
          <a:prstGeom prst="rect">
            <a:avLst/>
          </a:prstGeom>
        </p:spPr>
      </p:pic>
      <p:sp>
        <p:nvSpPr>
          <p:cNvPr id="11" name="Flèche : droite 10">
            <a:extLst>
              <a:ext uri="{FF2B5EF4-FFF2-40B4-BE49-F238E27FC236}">
                <a16:creationId xmlns:a16="http://schemas.microsoft.com/office/drawing/2014/main" id="{24D3EDB0-F40C-F72C-B19A-2439CA8B2520}"/>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79FA3B78-5E44-5639-EEEB-3395A7D37AD2}"/>
              </a:ext>
            </a:extLst>
          </p:cNvPr>
          <p:cNvSpPr txBox="1"/>
          <p:nvPr/>
        </p:nvSpPr>
        <p:spPr>
          <a:xfrm>
            <a:off x="2047164" y="1119765"/>
            <a:ext cx="7577267" cy="369332"/>
          </a:xfrm>
          <a:prstGeom prst="rect">
            <a:avLst/>
          </a:prstGeom>
          <a:noFill/>
        </p:spPr>
        <p:txBody>
          <a:bodyPr wrap="none" rtlCol="0">
            <a:spAutoFit/>
          </a:bodyPr>
          <a:lstStyle/>
          <a:p>
            <a:r>
              <a:rPr lang="fr-FR" dirty="0"/>
              <a:t>Voici ajoutassions de nouvelle compte est ce fait et a une ID égale à 12</a:t>
            </a:r>
          </a:p>
        </p:txBody>
      </p:sp>
    </p:spTree>
    <p:extLst>
      <p:ext uri="{BB962C8B-B14F-4D97-AF65-F5344CB8AC3E}">
        <p14:creationId xmlns:p14="http://schemas.microsoft.com/office/powerpoint/2010/main" val="1656821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A45E3DEA-C2C9-1A90-4517-00DBC9959CA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C177D035-D3CC-A8A3-1AFA-73047A6BA6E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2" name="Image 11">
            <a:extLst>
              <a:ext uri="{FF2B5EF4-FFF2-40B4-BE49-F238E27FC236}">
                <a16:creationId xmlns:a16="http://schemas.microsoft.com/office/drawing/2014/main" id="{B1AD8172-CFAB-44B6-EF8A-7DF962215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091" y="1599274"/>
            <a:ext cx="9043817" cy="5084665"/>
          </a:xfrm>
          <a:prstGeom prst="rect">
            <a:avLst/>
          </a:prstGeom>
        </p:spPr>
      </p:pic>
      <p:sp>
        <p:nvSpPr>
          <p:cNvPr id="13" name="Flèche : droite 12">
            <a:extLst>
              <a:ext uri="{FF2B5EF4-FFF2-40B4-BE49-F238E27FC236}">
                <a16:creationId xmlns:a16="http://schemas.microsoft.com/office/drawing/2014/main" id="{DEAD4881-D270-0BCA-DA6E-4243AE6A6774}"/>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62FBC275-7FEE-5202-E0A6-F9803F35413E}"/>
              </a:ext>
            </a:extLst>
          </p:cNvPr>
          <p:cNvSpPr txBox="1"/>
          <p:nvPr/>
        </p:nvSpPr>
        <p:spPr>
          <a:xfrm>
            <a:off x="1856096" y="1113568"/>
            <a:ext cx="9838014" cy="369332"/>
          </a:xfrm>
          <a:prstGeom prst="rect">
            <a:avLst/>
          </a:prstGeom>
          <a:noFill/>
        </p:spPr>
        <p:txBody>
          <a:bodyPr wrap="none" rtlCol="0">
            <a:spAutoFit/>
          </a:bodyPr>
          <a:lstStyle/>
          <a:p>
            <a:r>
              <a:rPr lang="fr-FR" dirty="0"/>
              <a:t>Pour Tester méthode qui modifier information d’une compte par son ID Avec Postman (suite)</a:t>
            </a:r>
          </a:p>
        </p:txBody>
      </p:sp>
    </p:spTree>
    <p:extLst>
      <p:ext uri="{BB962C8B-B14F-4D97-AF65-F5344CB8AC3E}">
        <p14:creationId xmlns:p14="http://schemas.microsoft.com/office/powerpoint/2010/main" val="1084306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4AED31BC-FB61-3628-C0E0-954493F2364F}"/>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2AEFB7DB-B653-C033-0836-DB2A3A4DD72F}"/>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7- Générer et Tester le documentation Swagger des API Rest du  web service</a:t>
            </a:r>
            <a:endParaRPr lang="fr-FR" sz="24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5A7B6F9C-41A6-B19B-F1A5-47E96DD33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96" y="1573643"/>
            <a:ext cx="9089408" cy="5110297"/>
          </a:xfrm>
          <a:prstGeom prst="rect">
            <a:avLst/>
          </a:prstGeom>
        </p:spPr>
      </p:pic>
      <p:sp>
        <p:nvSpPr>
          <p:cNvPr id="11" name="Flèche : droite 10">
            <a:extLst>
              <a:ext uri="{FF2B5EF4-FFF2-40B4-BE49-F238E27FC236}">
                <a16:creationId xmlns:a16="http://schemas.microsoft.com/office/drawing/2014/main" id="{1CC777A0-A6A3-E1F5-BEB2-7B5003DEBE0D}"/>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A7DCE2AD-DADD-F9C7-844D-C64E32012729}"/>
              </a:ext>
            </a:extLst>
          </p:cNvPr>
          <p:cNvSpPr txBox="1"/>
          <p:nvPr/>
        </p:nvSpPr>
        <p:spPr>
          <a:xfrm>
            <a:off x="1856096" y="1113568"/>
            <a:ext cx="9413218" cy="369332"/>
          </a:xfrm>
          <a:prstGeom prst="rect">
            <a:avLst/>
          </a:prstGeom>
          <a:noFill/>
        </p:spPr>
        <p:txBody>
          <a:bodyPr wrap="none" rtlCol="0">
            <a:spAutoFit/>
          </a:bodyPr>
          <a:lstStyle/>
          <a:p>
            <a:r>
              <a:rPr lang="fr-FR" dirty="0"/>
              <a:t>Voici la valeur de solde pour compte qui a ID égale à 12 est modifier Avec Postman (suite)</a:t>
            </a:r>
          </a:p>
        </p:txBody>
      </p:sp>
    </p:spTree>
    <p:extLst>
      <p:ext uri="{BB962C8B-B14F-4D97-AF65-F5344CB8AC3E}">
        <p14:creationId xmlns:p14="http://schemas.microsoft.com/office/powerpoint/2010/main" val="2943808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3487EE3-4D22-984B-10C2-59CE9CC63765}"/>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27EAA38C-AD2C-8267-80F5-D20A2326C665}"/>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a:t>
            </a:r>
            <a:endParaRPr lang="fr-FR" sz="2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158E3A2-2509-4EE0-9D1C-EE7F9CBE1519}"/>
              </a:ext>
            </a:extLst>
          </p:cNvPr>
          <p:cNvSpPr/>
          <p:nvPr/>
        </p:nvSpPr>
        <p:spPr>
          <a:xfrm>
            <a:off x="5760450" y="3369984"/>
            <a:ext cx="5824025" cy="1730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org.springframework.boot</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spring</a:t>
            </a:r>
            <a:r>
              <a:rPr lang="fr-FR" sz="2000" dirty="0">
                <a:solidFill>
                  <a:schemeClr val="tx1"/>
                </a:solidFill>
                <a:effectLst/>
                <a:latin typeface="Times New Roman" panose="02020603050405020304" pitchFamily="18" charset="0"/>
                <a:cs typeface="Times New Roman" panose="02020603050405020304" pitchFamily="18" charset="0"/>
              </a:rPr>
              <a:t>-boot-starter-data-</a:t>
            </a:r>
            <a:r>
              <a:rPr lang="fr-FR" sz="2000" dirty="0" err="1">
                <a:solidFill>
                  <a:schemeClr val="tx1"/>
                </a:solidFill>
                <a:effectLst/>
                <a:latin typeface="Times New Roman" panose="02020603050405020304" pitchFamily="18" charset="0"/>
                <a:cs typeface="Times New Roman" panose="02020603050405020304" pitchFamily="18" charset="0"/>
              </a:rPr>
              <a:t>rest</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p>
        </p:txBody>
      </p:sp>
      <p:sp>
        <p:nvSpPr>
          <p:cNvPr id="10" name="ZoneTexte 9">
            <a:extLst>
              <a:ext uri="{FF2B5EF4-FFF2-40B4-BE49-F238E27FC236}">
                <a16:creationId xmlns:a16="http://schemas.microsoft.com/office/drawing/2014/main" id="{38BF639B-BBE8-24AB-42DC-28F01E9705CB}"/>
              </a:ext>
            </a:extLst>
          </p:cNvPr>
          <p:cNvSpPr txBox="1"/>
          <p:nvPr/>
        </p:nvSpPr>
        <p:spPr>
          <a:xfrm>
            <a:off x="4522656" y="2828062"/>
            <a:ext cx="7669344"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fr-FR" sz="2000" dirty="0">
                <a:latin typeface="Times New Roman" panose="02020603050405020304" pitchFamily="18" charset="0"/>
                <a:cs typeface="Times New Roman" panose="02020603050405020304" pitchFamily="18" charset="0"/>
              </a:rPr>
              <a:t>pom.xml : </a:t>
            </a:r>
            <a:r>
              <a:rPr lang="fr-FR" sz="2000" dirty="0" err="1">
                <a:latin typeface="Times New Roman" panose="02020603050405020304" pitchFamily="18" charset="0"/>
                <a:cs typeface="Times New Roman" panose="02020603050405020304" pitchFamily="18" charset="0"/>
              </a:rPr>
              <a:t>dependances</a:t>
            </a:r>
            <a:r>
              <a:rPr lang="fr-FR" sz="2000" dirty="0">
                <a:latin typeface="Times New Roman" panose="02020603050405020304" pitchFamily="18" charset="0"/>
                <a:cs typeface="Times New Roman" panose="02020603050405020304" pitchFamily="18" charset="0"/>
              </a:rPr>
              <a:t> pour </a:t>
            </a:r>
            <a:r>
              <a:rPr lang="fr-FR" sz="2000" dirty="0" err="1">
                <a:latin typeface="Times New Roman" panose="02020603050405020304" pitchFamily="18" charset="0"/>
                <a:cs typeface="Times New Roman" panose="02020603050405020304" pitchFamily="18" charset="0"/>
              </a:rPr>
              <a:t>Integré</a:t>
            </a:r>
            <a:r>
              <a:rPr lang="fr-FR" sz="2000" dirty="0">
                <a:latin typeface="Times New Roman" panose="02020603050405020304" pitchFamily="18" charset="0"/>
                <a:cs typeface="Times New Roman" panose="02020603050405020304" pitchFamily="18" charset="0"/>
              </a:rPr>
              <a:t> API RestFull avec Spring Data Rest </a:t>
            </a:r>
          </a:p>
        </p:txBody>
      </p:sp>
      <p:sp>
        <p:nvSpPr>
          <p:cNvPr id="11" name="Ellipse 10">
            <a:extLst>
              <a:ext uri="{FF2B5EF4-FFF2-40B4-BE49-F238E27FC236}">
                <a16:creationId xmlns:a16="http://schemas.microsoft.com/office/drawing/2014/main" id="{48DEBEC8-2CEE-5270-9B18-78B4A2214C36}"/>
              </a:ext>
            </a:extLst>
          </p:cNvPr>
          <p:cNvSpPr/>
          <p:nvPr/>
        </p:nvSpPr>
        <p:spPr>
          <a:xfrm>
            <a:off x="10943031" y="3429000"/>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1</a:t>
            </a:r>
          </a:p>
        </p:txBody>
      </p:sp>
      <p:sp>
        <p:nvSpPr>
          <p:cNvPr id="12" name="ZoneTexte 11">
            <a:extLst>
              <a:ext uri="{FF2B5EF4-FFF2-40B4-BE49-F238E27FC236}">
                <a16:creationId xmlns:a16="http://schemas.microsoft.com/office/drawing/2014/main" id="{24CC648D-1A22-4C33-4363-76648269726C}"/>
              </a:ext>
            </a:extLst>
          </p:cNvPr>
          <p:cNvSpPr txBox="1"/>
          <p:nvPr/>
        </p:nvSpPr>
        <p:spPr>
          <a:xfrm>
            <a:off x="1469895" y="1085466"/>
            <a:ext cx="10499442" cy="1477328"/>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fr-FR" dirty="0">
                <a:latin typeface="Times New Roman" panose="02020603050405020304" pitchFamily="18" charset="0"/>
                <a:cs typeface="Times New Roman" panose="02020603050405020304" pitchFamily="18" charset="0"/>
              </a:rPr>
              <a:t>Comme on veut de gérer notre Web Service compte avec de méthode qui on le plus courant utiliser comme Ajouter, modifier, supprimer, afficher de compte et consulter un compte par son identifiant donc pour cela Spring à propose déjà une API Rest Full qui déjà planifier pour faire ce Jens de chose pour n’importe quelle entités.  </a:t>
            </a:r>
          </a:p>
          <a:p>
            <a:pPr algn="just"/>
            <a:r>
              <a:rPr lang="fr-FR" dirty="0">
                <a:latin typeface="Times New Roman" panose="02020603050405020304" pitchFamily="18" charset="0"/>
                <a:cs typeface="Times New Roman" panose="02020603050405020304" pitchFamily="18" charset="0"/>
              </a:rPr>
              <a:t>Voici les étapes pour Integer ce API : </a:t>
            </a:r>
          </a:p>
        </p:txBody>
      </p:sp>
      <p:sp>
        <p:nvSpPr>
          <p:cNvPr id="13" name="Flèche : droite 12">
            <a:extLst>
              <a:ext uri="{FF2B5EF4-FFF2-40B4-BE49-F238E27FC236}">
                <a16:creationId xmlns:a16="http://schemas.microsoft.com/office/drawing/2014/main" id="{0EE67082-627A-2C76-A786-46B976D076B8}"/>
              </a:ext>
            </a:extLst>
          </p:cNvPr>
          <p:cNvSpPr/>
          <p:nvPr/>
        </p:nvSpPr>
        <p:spPr>
          <a:xfrm>
            <a:off x="621173" y="1431724"/>
            <a:ext cx="675365" cy="39240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23323B6-D7B7-97AD-BD60-8D68DFAF46EF}"/>
              </a:ext>
            </a:extLst>
          </p:cNvPr>
          <p:cNvSpPr/>
          <p:nvPr/>
        </p:nvSpPr>
        <p:spPr>
          <a:xfrm>
            <a:off x="437322" y="5420509"/>
            <a:ext cx="8160768" cy="12079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@RepositoryRestResource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interface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extends</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JpaRepository</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Compte,Long</a:t>
            </a:r>
            <a:r>
              <a:rPr lang="fr-FR" sz="2000" dirty="0">
                <a:solidFill>
                  <a:schemeClr val="tx1"/>
                </a:solidFill>
                <a:effectLst/>
                <a:latin typeface="Times New Roman" panose="02020603050405020304" pitchFamily="18" charset="0"/>
                <a:cs typeface="Times New Roman" panose="02020603050405020304" pitchFamily="18" charset="0"/>
              </a:rPr>
              <a:t>&gt;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16" name="Ellipse 15">
            <a:extLst>
              <a:ext uri="{FF2B5EF4-FFF2-40B4-BE49-F238E27FC236}">
                <a16:creationId xmlns:a16="http://schemas.microsoft.com/office/drawing/2014/main" id="{92210DCA-3FE4-2422-AA67-29BDDB6F3CB7}"/>
              </a:ext>
            </a:extLst>
          </p:cNvPr>
          <p:cNvSpPr/>
          <p:nvPr/>
        </p:nvSpPr>
        <p:spPr>
          <a:xfrm>
            <a:off x="8993676" y="5772534"/>
            <a:ext cx="641444" cy="5057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2</a:t>
            </a:r>
          </a:p>
        </p:txBody>
      </p:sp>
    </p:spTree>
    <p:extLst>
      <p:ext uri="{BB962C8B-B14F-4D97-AF65-F5344CB8AC3E}">
        <p14:creationId xmlns:p14="http://schemas.microsoft.com/office/powerpoint/2010/main" val="968167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9C7D3E3-A14E-7162-8481-8A01CA5A7D9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E5C11090-771E-534C-D8DE-518CDDC711D2}"/>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13" name="Flèche : droite 12">
            <a:extLst>
              <a:ext uri="{FF2B5EF4-FFF2-40B4-BE49-F238E27FC236}">
                <a16:creationId xmlns:a16="http://schemas.microsoft.com/office/drawing/2014/main" id="{8A2FDD1C-9D63-59F7-0646-7DDB7525C66F}"/>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D9CAC888-3626-6370-437A-3333C0837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610" y="2385662"/>
            <a:ext cx="7296435" cy="4102242"/>
          </a:xfrm>
          <a:prstGeom prst="rect">
            <a:avLst/>
          </a:prstGeom>
        </p:spPr>
      </p:pic>
      <p:sp>
        <p:nvSpPr>
          <p:cNvPr id="17" name="ZoneTexte 16">
            <a:extLst>
              <a:ext uri="{FF2B5EF4-FFF2-40B4-BE49-F238E27FC236}">
                <a16:creationId xmlns:a16="http://schemas.microsoft.com/office/drawing/2014/main" id="{48DB2EA9-F132-C79A-B374-90CC2372E0C4}"/>
              </a:ext>
            </a:extLst>
          </p:cNvPr>
          <p:cNvSpPr txBox="1"/>
          <p:nvPr/>
        </p:nvSpPr>
        <p:spPr>
          <a:xfrm>
            <a:off x="1869842" y="1029990"/>
            <a:ext cx="10117898" cy="1323439"/>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Voici la résultat  de méthode qui permet afficher liste des comptes avec API RestFull en utilisant </a:t>
            </a:r>
          </a:p>
          <a:p>
            <a:pPr algn="just"/>
            <a:r>
              <a:rPr lang="fr-FR" sz="2000" dirty="0">
                <a:latin typeface="Times New Roman" panose="02020603050405020304" pitchFamily="18" charset="0"/>
                <a:cs typeface="Times New Roman" panose="02020603050405020304" pitchFamily="18" charset="0"/>
              </a:rPr>
              <a:t>Spring Data Rest et il propose au niveau de l’affichage des liste de compte beaucoup des </a:t>
            </a:r>
          </a:p>
          <a:p>
            <a:pPr algn="just"/>
            <a:r>
              <a:rPr lang="fr-FR" sz="2000" dirty="0">
                <a:latin typeface="Times New Roman" panose="02020603050405020304" pitchFamily="18" charset="0"/>
                <a:cs typeface="Times New Roman" panose="02020603050405020304" pitchFamily="18" charset="0"/>
              </a:rPr>
              <a:t>avantages parmi ces avantages au niveau l’affichage de compte il ajoute un attribut qui s’</a:t>
            </a:r>
            <a:r>
              <a:rPr lang="fr-FR" sz="2000" dirty="0" err="1">
                <a:latin typeface="Times New Roman" panose="02020603050405020304" pitchFamily="18" charset="0"/>
                <a:cs typeface="Times New Roman" panose="02020603050405020304" pitchFamily="18" charset="0"/>
              </a:rPr>
              <a:t>appele</a:t>
            </a:r>
            <a:endParaRPr lang="fr-FR" sz="2000" dirty="0">
              <a:latin typeface="Times New Roman" panose="02020603050405020304" pitchFamily="18" charset="0"/>
              <a:cs typeface="Times New Roman" panose="02020603050405020304" pitchFamily="18" charset="0"/>
            </a:endParaRPr>
          </a:p>
          <a:p>
            <a:pPr algn="just"/>
            <a:r>
              <a:rPr lang="fr-FR" sz="2000" dirty="0">
                <a:latin typeface="Times New Roman" panose="02020603050405020304" pitchFamily="18" charset="0"/>
                <a:cs typeface="Times New Roman" panose="02020603050405020304" pitchFamily="18" charset="0"/>
              </a:rPr>
              <a:t> href qui contient le lien avec la quelle on peut consulter ce compte par son id.</a:t>
            </a:r>
          </a:p>
        </p:txBody>
      </p:sp>
    </p:spTree>
    <p:extLst>
      <p:ext uri="{BB962C8B-B14F-4D97-AF65-F5344CB8AC3E}">
        <p14:creationId xmlns:p14="http://schemas.microsoft.com/office/powerpoint/2010/main" val="768463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FCA7221-EEA3-D3CC-ECA5-89B7DD1BDB48}"/>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899A2553-846A-9EB1-F5AE-48535014029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6" name="Flèche : droite 5">
            <a:extLst>
              <a:ext uri="{FF2B5EF4-FFF2-40B4-BE49-F238E27FC236}">
                <a16:creationId xmlns:a16="http://schemas.microsoft.com/office/drawing/2014/main" id="{4AB3C9E4-0C01-4678-A471-71B0983EE055}"/>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623CF24-9F81-7AA9-79B6-843FFB7F3C58}"/>
              </a:ext>
            </a:extLst>
          </p:cNvPr>
          <p:cNvSpPr txBox="1"/>
          <p:nvPr/>
        </p:nvSpPr>
        <p:spPr>
          <a:xfrm>
            <a:off x="2003928" y="1132764"/>
            <a:ext cx="9346661" cy="400110"/>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Voici j’ai consulter un compte par son ID avec API RestFull en utilisant Spring Data Rest</a:t>
            </a:r>
          </a:p>
        </p:txBody>
      </p:sp>
      <p:pic>
        <p:nvPicPr>
          <p:cNvPr id="10" name="Image 9">
            <a:extLst>
              <a:ext uri="{FF2B5EF4-FFF2-40B4-BE49-F238E27FC236}">
                <a16:creationId xmlns:a16="http://schemas.microsoft.com/office/drawing/2014/main" id="{83E6378D-86F4-8781-D6A3-53D761EA2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60" y="1618173"/>
            <a:ext cx="8832395" cy="4965798"/>
          </a:xfrm>
          <a:prstGeom prst="rect">
            <a:avLst/>
          </a:prstGeom>
        </p:spPr>
      </p:pic>
    </p:spTree>
    <p:extLst>
      <p:ext uri="{BB962C8B-B14F-4D97-AF65-F5344CB8AC3E}">
        <p14:creationId xmlns:p14="http://schemas.microsoft.com/office/powerpoint/2010/main" val="1632966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840EAC49-A649-346E-33DC-C53FE31F4F79}"/>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6" name="ZoneTexte 5">
            <a:extLst>
              <a:ext uri="{FF2B5EF4-FFF2-40B4-BE49-F238E27FC236}">
                <a16:creationId xmlns:a16="http://schemas.microsoft.com/office/drawing/2014/main" id="{123F7B10-69B0-A4D2-8E21-3AF4B92084D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7" name="Flèche : droite 6">
            <a:extLst>
              <a:ext uri="{FF2B5EF4-FFF2-40B4-BE49-F238E27FC236}">
                <a16:creationId xmlns:a16="http://schemas.microsoft.com/office/drawing/2014/main" id="{4FFBD258-7326-6468-0463-D9328C884136}"/>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A7A6BFE3-0872-D8F1-EF85-DA7FE4E84523}"/>
              </a:ext>
            </a:extLst>
          </p:cNvPr>
          <p:cNvSpPr txBox="1"/>
          <p:nvPr/>
        </p:nvSpPr>
        <p:spPr>
          <a:xfrm>
            <a:off x="1751918" y="1132764"/>
            <a:ext cx="9850710" cy="400110"/>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J’ai ajouter une méthode au l’interface </a:t>
            </a:r>
            <a:r>
              <a:rPr lang="fr-FR" sz="2000" dirty="0" err="1">
                <a:latin typeface="Times New Roman" panose="02020603050405020304" pitchFamily="18" charset="0"/>
                <a:cs typeface="Times New Roman" panose="02020603050405020304" pitchFamily="18" charset="0"/>
              </a:rPr>
              <a:t>CompteRepository</a:t>
            </a:r>
            <a:r>
              <a:rPr lang="fr-FR" sz="2000" dirty="0">
                <a:latin typeface="Times New Roman" panose="02020603050405020304" pitchFamily="18" charset="0"/>
                <a:cs typeface="Times New Roman" panose="02020603050405020304" pitchFamily="18" charset="0"/>
              </a:rPr>
              <a:t> pout filtre les comptes par son Type.</a:t>
            </a:r>
          </a:p>
        </p:txBody>
      </p:sp>
      <p:sp>
        <p:nvSpPr>
          <p:cNvPr id="10" name="Rectangle 9">
            <a:extLst>
              <a:ext uri="{FF2B5EF4-FFF2-40B4-BE49-F238E27FC236}">
                <a16:creationId xmlns:a16="http://schemas.microsoft.com/office/drawing/2014/main" id="{40967A70-F2F7-C13A-53BB-B4DB0D650BEE}"/>
              </a:ext>
            </a:extLst>
          </p:cNvPr>
          <p:cNvSpPr/>
          <p:nvPr/>
        </p:nvSpPr>
        <p:spPr>
          <a:xfrm>
            <a:off x="5250089" y="2418788"/>
            <a:ext cx="6719248" cy="15999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@RepositoryRestResource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interface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extends</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JpaRepository</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Compte,Long</a:t>
            </a:r>
            <a:r>
              <a:rPr lang="fr-FR" sz="2000" dirty="0">
                <a:solidFill>
                  <a:schemeClr val="tx1"/>
                </a:solidFill>
                <a:effectLst/>
                <a:latin typeface="Times New Roman" panose="02020603050405020304" pitchFamily="18" charset="0"/>
                <a:cs typeface="Times New Roman" panose="02020603050405020304" pitchFamily="18" charset="0"/>
              </a:rPr>
              <a:t>&gt;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List&lt;Compte&gt; findByType(</a:t>
            </a:r>
            <a:r>
              <a:rPr lang="fr-FR" sz="2000" dirty="0" err="1">
                <a:solidFill>
                  <a:schemeClr val="tx1"/>
                </a:solidFill>
                <a:effectLst/>
                <a:latin typeface="Times New Roman" panose="02020603050405020304" pitchFamily="18" charset="0"/>
                <a:cs typeface="Times New Roman" panose="02020603050405020304" pitchFamily="18" charset="0"/>
              </a:rPr>
              <a:t>TypeCompte</a:t>
            </a:r>
            <a:r>
              <a:rPr lang="fr-FR" sz="2000" dirty="0">
                <a:solidFill>
                  <a:schemeClr val="tx1"/>
                </a:solidFill>
                <a:effectLst/>
                <a:latin typeface="Times New Roman" panose="02020603050405020304" pitchFamily="18" charset="0"/>
                <a:cs typeface="Times New Roman" panose="02020603050405020304" pitchFamily="18" charset="0"/>
              </a:rPr>
              <a:t> type);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11" name="ZoneTexte 10">
            <a:extLst>
              <a:ext uri="{FF2B5EF4-FFF2-40B4-BE49-F238E27FC236}">
                <a16:creationId xmlns:a16="http://schemas.microsoft.com/office/drawing/2014/main" id="{06013922-8C06-F6F2-1DC1-FEB544263D53}"/>
              </a:ext>
            </a:extLst>
          </p:cNvPr>
          <p:cNvSpPr txBox="1"/>
          <p:nvPr/>
        </p:nvSpPr>
        <p:spPr>
          <a:xfrm>
            <a:off x="5250089" y="2005030"/>
            <a:ext cx="3111689" cy="400110"/>
          </a:xfrm>
          <a:prstGeom prst="rect">
            <a:avLst/>
          </a:prstGeom>
          <a:noFill/>
        </p:spPr>
        <p:txBody>
          <a:bodyPr wrap="square" rtlCol="0">
            <a:spAutoFit/>
          </a:bodyPr>
          <a:lstStyle/>
          <a:p>
            <a:r>
              <a:rPr lang="fr-FR" sz="2000" dirty="0">
                <a:effectLst/>
                <a:latin typeface="Times New Roman" panose="02020603050405020304" pitchFamily="18" charset="0"/>
                <a:cs typeface="Times New Roman" panose="02020603050405020304" pitchFamily="18" charset="0"/>
              </a:rPr>
              <a:t>CompteRepository.java</a:t>
            </a:r>
          </a:p>
        </p:txBody>
      </p:sp>
    </p:spTree>
    <p:extLst>
      <p:ext uri="{BB962C8B-B14F-4D97-AF65-F5344CB8AC3E}">
        <p14:creationId xmlns:p14="http://schemas.microsoft.com/office/powerpoint/2010/main" val="49358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47B822B2-2EE9-084F-EC2B-713BC6724296}"/>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8B4920E7-6613-0B91-A759-13A8B1EDFD61}"/>
              </a:ext>
            </a:extLst>
          </p:cNvPr>
          <p:cNvSpPr txBox="1"/>
          <p:nvPr/>
        </p:nvSpPr>
        <p:spPr>
          <a:xfrm>
            <a:off x="179363" y="174060"/>
            <a:ext cx="6098344" cy="523220"/>
          </a:xfrm>
          <a:prstGeom prst="rect">
            <a:avLst/>
          </a:prstGeom>
          <a:noFill/>
        </p:spPr>
        <p:txBody>
          <a:bodyPr wrap="square">
            <a:spAutoFit/>
          </a:bodyPr>
          <a:lstStyle/>
          <a:p>
            <a:r>
              <a:rPr lang="fr-FR" sz="2800" b="0" i="0" u="none" strike="noStrike" baseline="0" dirty="0">
                <a:solidFill>
                  <a:srgbClr val="EE7D31"/>
                </a:solidFill>
                <a:latin typeface="Times New Roman" panose="02020603050405020304" pitchFamily="18" charset="0"/>
                <a:cs typeface="Times New Roman" panose="02020603050405020304" pitchFamily="18" charset="0"/>
              </a:rPr>
              <a:t>4-Tester la couche DAO</a:t>
            </a:r>
            <a:endParaRPr lang="fr-FR" sz="28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1410BFF-7A1E-1A07-5E77-B67C6C8B0331}"/>
              </a:ext>
            </a:extLst>
          </p:cNvPr>
          <p:cNvSpPr/>
          <p:nvPr/>
        </p:nvSpPr>
        <p:spPr>
          <a:xfrm>
            <a:off x="5880423" y="1443219"/>
            <a:ext cx="6088915" cy="1014780"/>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rgbClr val="CC7832"/>
                </a:solidFill>
                <a:effectLst/>
                <a:latin typeface="Times New Roman" panose="02020603050405020304" pitchFamily="18" charset="0"/>
                <a:ea typeface="Tahoma" panose="020B0604030504040204" pitchFamily="34" charset="0"/>
                <a:cs typeface="Times New Roman" panose="02020603050405020304" pitchFamily="18" charset="0"/>
              </a:rPr>
              <a:t>spring.datasource.url</a:t>
            </a:r>
            <a:r>
              <a:rPr lang="fr-FR" sz="2000" dirty="0">
                <a:solidFill>
                  <a:srgbClr val="808080"/>
                </a:solidFill>
                <a:effectLst/>
                <a:latin typeface="Times New Roman" panose="02020603050405020304" pitchFamily="18" charset="0"/>
                <a:ea typeface="Tahoma" panose="020B0604030504040204" pitchFamily="34" charset="0"/>
                <a:cs typeface="Times New Roman" panose="02020603050405020304" pitchFamily="18" charset="0"/>
              </a:rPr>
              <a:t>=</a:t>
            </a:r>
            <a:r>
              <a:rPr lang="fr-FR" sz="2000" dirty="0">
                <a:solidFill>
                  <a:srgbClr val="6A8759"/>
                </a:solidFill>
                <a:effectLst/>
                <a:latin typeface="Times New Roman" panose="02020603050405020304" pitchFamily="18" charset="0"/>
                <a:ea typeface="Tahoma" panose="020B0604030504040204" pitchFamily="34" charset="0"/>
                <a:cs typeface="Times New Roman" panose="02020603050405020304" pitchFamily="18" charset="0"/>
              </a:rPr>
              <a:t>jdbc:h2:mem:db_web_service</a:t>
            </a:r>
            <a:br>
              <a:rPr lang="fr-FR" sz="2000" dirty="0">
                <a:solidFill>
                  <a:srgbClr val="6A8759"/>
                </a:solidFill>
                <a:effectLst/>
                <a:latin typeface="Times New Roman" panose="02020603050405020304" pitchFamily="18" charset="0"/>
                <a:ea typeface="Tahoma" panose="020B0604030504040204" pitchFamily="34" charset="0"/>
                <a:cs typeface="Times New Roman" panose="02020603050405020304" pitchFamily="18" charset="0"/>
              </a:rPr>
            </a:br>
            <a:r>
              <a:rPr lang="fr-FR" sz="2000" dirty="0">
                <a:solidFill>
                  <a:srgbClr val="CC7832"/>
                </a:solidFill>
                <a:effectLst/>
                <a:latin typeface="Times New Roman" panose="02020603050405020304" pitchFamily="18" charset="0"/>
                <a:ea typeface="Tahoma" panose="020B0604030504040204" pitchFamily="34" charset="0"/>
                <a:cs typeface="Times New Roman" panose="02020603050405020304" pitchFamily="18" charset="0"/>
              </a:rPr>
              <a:t>spring.h2.console.enabled</a:t>
            </a:r>
            <a:r>
              <a:rPr lang="fr-FR" sz="2000" dirty="0">
                <a:solidFill>
                  <a:srgbClr val="808080"/>
                </a:solidFill>
                <a:effectLst/>
                <a:latin typeface="Times New Roman" panose="02020603050405020304" pitchFamily="18" charset="0"/>
                <a:ea typeface="Tahoma" panose="020B0604030504040204" pitchFamily="34" charset="0"/>
                <a:cs typeface="Times New Roman" panose="02020603050405020304" pitchFamily="18" charset="0"/>
              </a:rPr>
              <a:t>=</a:t>
            </a:r>
            <a:r>
              <a:rPr lang="fr-FR" sz="2000" dirty="0" err="1">
                <a:solidFill>
                  <a:srgbClr val="CC7832"/>
                </a:solidFill>
                <a:effectLst/>
                <a:latin typeface="Times New Roman" panose="02020603050405020304" pitchFamily="18" charset="0"/>
                <a:ea typeface="Tahoma" panose="020B0604030504040204" pitchFamily="34" charset="0"/>
                <a:cs typeface="Times New Roman" panose="02020603050405020304" pitchFamily="18" charset="0"/>
              </a:rPr>
              <a:t>true</a:t>
            </a:r>
            <a:br>
              <a:rPr lang="fr-FR" sz="2000" dirty="0">
                <a:solidFill>
                  <a:srgbClr val="CC7832"/>
                </a:solidFill>
                <a:effectLst/>
                <a:latin typeface="Times New Roman" panose="02020603050405020304" pitchFamily="18" charset="0"/>
                <a:ea typeface="Tahoma" panose="020B0604030504040204" pitchFamily="34" charset="0"/>
                <a:cs typeface="Times New Roman" panose="02020603050405020304" pitchFamily="18" charset="0"/>
              </a:rPr>
            </a:br>
            <a:r>
              <a:rPr lang="fr-FR" sz="2000" dirty="0" err="1">
                <a:solidFill>
                  <a:srgbClr val="CC7832"/>
                </a:solidFill>
                <a:effectLst/>
                <a:latin typeface="Times New Roman" panose="02020603050405020304" pitchFamily="18" charset="0"/>
                <a:ea typeface="Tahoma" panose="020B0604030504040204" pitchFamily="34" charset="0"/>
                <a:cs typeface="Times New Roman" panose="02020603050405020304" pitchFamily="18" charset="0"/>
              </a:rPr>
              <a:t>server.port</a:t>
            </a:r>
            <a:r>
              <a:rPr lang="fr-FR" sz="2000" dirty="0">
                <a:solidFill>
                  <a:srgbClr val="808080"/>
                </a:solidFill>
                <a:effectLst/>
                <a:latin typeface="Times New Roman" panose="02020603050405020304" pitchFamily="18" charset="0"/>
                <a:ea typeface="Tahoma" panose="020B0604030504040204" pitchFamily="34" charset="0"/>
                <a:cs typeface="Times New Roman" panose="02020603050405020304" pitchFamily="18" charset="0"/>
              </a:rPr>
              <a:t>=</a:t>
            </a:r>
            <a:r>
              <a:rPr lang="fr-FR" sz="2000" dirty="0">
                <a:solidFill>
                  <a:srgbClr val="6897BB"/>
                </a:solidFill>
                <a:effectLst/>
                <a:latin typeface="Times New Roman" panose="02020603050405020304" pitchFamily="18" charset="0"/>
                <a:ea typeface="Tahoma" panose="020B0604030504040204" pitchFamily="34" charset="0"/>
                <a:cs typeface="Times New Roman" panose="02020603050405020304" pitchFamily="18" charset="0"/>
              </a:rPr>
              <a:t>8085</a:t>
            </a:r>
            <a:endParaRPr lang="fr-FR" sz="2000" dirty="0">
              <a:solidFill>
                <a:srgbClr val="A9B7C6"/>
              </a:solidFill>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4" name="ZoneTexte 13">
            <a:extLst>
              <a:ext uri="{FF2B5EF4-FFF2-40B4-BE49-F238E27FC236}">
                <a16:creationId xmlns:a16="http://schemas.microsoft.com/office/drawing/2014/main" id="{AA152EB5-A52E-638A-DCC2-016B477E2DFD}"/>
              </a:ext>
            </a:extLst>
          </p:cNvPr>
          <p:cNvSpPr txBox="1"/>
          <p:nvPr/>
        </p:nvSpPr>
        <p:spPr>
          <a:xfrm>
            <a:off x="5989982" y="1055086"/>
            <a:ext cx="2590966" cy="400110"/>
          </a:xfrm>
          <a:prstGeom prst="rect">
            <a:avLst/>
          </a:prstGeom>
          <a:noFill/>
        </p:spPr>
        <p:txBody>
          <a:bodyPr wrap="none" rtlCol="0">
            <a:spAutoFit/>
          </a:bodyPr>
          <a:lstStyle/>
          <a:p>
            <a:r>
              <a:rPr lang="fr-FR" sz="2000" b="1" dirty="0" err="1">
                <a:latin typeface="Times New Roman" panose="02020603050405020304" pitchFamily="18" charset="0"/>
                <a:cs typeface="Times New Roman" panose="02020603050405020304" pitchFamily="18" charset="0"/>
              </a:rPr>
              <a:t>application.properties</a:t>
            </a:r>
            <a:endParaRPr lang="fr-FR" sz="2000" b="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ABB4077-F859-AA3C-6AA4-2BBDC9F2D39B}"/>
              </a:ext>
            </a:extLst>
          </p:cNvPr>
          <p:cNvSpPr/>
          <p:nvPr/>
        </p:nvSpPr>
        <p:spPr>
          <a:xfrm>
            <a:off x="437322" y="2729950"/>
            <a:ext cx="10886202" cy="384312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r>
              <a:rPr lang="fr-FR" b="1" dirty="0">
                <a:solidFill>
                  <a:srgbClr val="BBB529"/>
                </a:solidFill>
                <a:effectLst/>
                <a:latin typeface="Times New Roman" panose="02020603050405020304" pitchFamily="18" charset="0"/>
                <a:cs typeface="Times New Roman" panose="02020603050405020304" pitchFamily="18" charset="0"/>
              </a:rPr>
              <a:t>@Bean</a:t>
            </a:r>
            <a:br>
              <a:rPr lang="fr-FR" b="1" dirty="0">
                <a:solidFill>
                  <a:srgbClr val="BBB529"/>
                </a:solidFill>
                <a:effectLst/>
                <a:latin typeface="Times New Roman" panose="02020603050405020304" pitchFamily="18" charset="0"/>
                <a:cs typeface="Times New Roman" panose="02020603050405020304" pitchFamily="18" charset="0"/>
              </a:rPr>
            </a:br>
            <a:r>
              <a:rPr lang="fr-FR" b="1" dirty="0" err="1">
                <a:solidFill>
                  <a:schemeClr val="tx1"/>
                </a:solidFill>
                <a:effectLst/>
                <a:latin typeface="Times New Roman" panose="02020603050405020304" pitchFamily="18" charset="0"/>
                <a:cs typeface="Times New Roman" panose="02020603050405020304" pitchFamily="18" charset="0"/>
              </a:rPr>
              <a:t>CommandLineRunner</a:t>
            </a:r>
            <a:r>
              <a:rPr lang="fr-FR" b="1" dirty="0">
                <a:solidFill>
                  <a:srgbClr val="A9B7C6"/>
                </a:solidFill>
                <a:effectLst/>
                <a:latin typeface="Times New Roman" panose="02020603050405020304" pitchFamily="18" charset="0"/>
                <a:cs typeface="Times New Roman" panose="02020603050405020304" pitchFamily="18" charset="0"/>
              </a:rPr>
              <a:t> </a:t>
            </a:r>
            <a:r>
              <a:rPr lang="fr-FR" b="1" dirty="0">
                <a:solidFill>
                  <a:srgbClr val="FFC66D"/>
                </a:solidFill>
                <a:effectLst/>
                <a:latin typeface="Times New Roman" panose="02020603050405020304" pitchFamily="18" charset="0"/>
                <a:cs typeface="Times New Roman" panose="02020603050405020304" pitchFamily="18" charset="0"/>
              </a:rPr>
              <a:t>start</a:t>
            </a:r>
            <a:r>
              <a:rPr lang="fr-FR" b="1" dirty="0">
                <a:solidFill>
                  <a:srgbClr val="A9B7C6"/>
                </a:solidFill>
                <a:effectLst/>
                <a:latin typeface="Times New Roman" panose="02020603050405020304" pitchFamily="18" charset="0"/>
                <a:cs typeface="Times New Roman" panose="02020603050405020304" pitchFamily="18" charset="0"/>
              </a:rPr>
              <a:t>(</a:t>
            </a:r>
            <a:r>
              <a:rPr lang="fr-FR" b="1" dirty="0" err="1">
                <a:solidFill>
                  <a:schemeClr val="tx1"/>
                </a:solidFill>
                <a:effectLst/>
                <a:latin typeface="Times New Roman" panose="02020603050405020304" pitchFamily="18" charset="0"/>
                <a:cs typeface="Times New Roman" panose="02020603050405020304" pitchFamily="18" charset="0"/>
              </a:rPr>
              <a:t>CompteRepository</a:t>
            </a:r>
            <a:r>
              <a:rPr lang="fr-FR" b="1" dirty="0">
                <a:solidFill>
                  <a:srgbClr val="A9B7C6"/>
                </a:solidFill>
                <a:effectLst/>
                <a:latin typeface="Times New Roman" panose="02020603050405020304" pitchFamily="18" charset="0"/>
                <a:cs typeface="Times New Roman" panose="02020603050405020304" pitchFamily="18" charset="0"/>
              </a:rPr>
              <a:t> </a:t>
            </a:r>
            <a:r>
              <a:rPr lang="fr-FR" b="1" dirty="0" err="1">
                <a:solidFill>
                  <a:schemeClr val="tx1"/>
                </a:solidFill>
                <a:effectLst/>
                <a:latin typeface="Times New Roman" panose="02020603050405020304" pitchFamily="18" charset="0"/>
                <a:cs typeface="Times New Roman" panose="02020603050405020304" pitchFamily="18" charset="0"/>
              </a:rPr>
              <a:t>compteRepository</a:t>
            </a:r>
            <a:r>
              <a:rPr lang="fr-FR" b="1" dirty="0">
                <a:solidFill>
                  <a:srgbClr val="A9B7C6"/>
                </a:solidFill>
                <a:effectLst/>
                <a:latin typeface="Times New Roman" panose="02020603050405020304" pitchFamily="18" charset="0"/>
                <a:cs typeface="Times New Roman" panose="02020603050405020304" pitchFamily="18" charset="0"/>
              </a:rPr>
              <a:t>){</a:t>
            </a:r>
            <a:br>
              <a:rPr lang="fr-FR" b="1" dirty="0">
                <a:solidFill>
                  <a:srgbClr val="A9B7C6"/>
                </a:solidFill>
                <a:effectLst/>
                <a:latin typeface="Times New Roman" panose="02020603050405020304" pitchFamily="18" charset="0"/>
                <a:cs typeface="Times New Roman" panose="02020603050405020304" pitchFamily="18" charset="0"/>
              </a:rPr>
            </a:br>
            <a:r>
              <a:rPr lang="fr-FR" b="1" dirty="0">
                <a:solidFill>
                  <a:srgbClr val="A9B7C6"/>
                </a:solidFill>
                <a:effectLst/>
                <a:latin typeface="Times New Roman" panose="02020603050405020304" pitchFamily="18" charset="0"/>
                <a:cs typeface="Times New Roman" panose="02020603050405020304" pitchFamily="18" charset="0"/>
              </a:rPr>
              <a:t>    </a:t>
            </a:r>
            <a:r>
              <a:rPr lang="fr-FR" b="1" dirty="0">
                <a:solidFill>
                  <a:srgbClr val="CC7832"/>
                </a:solidFill>
                <a:effectLst/>
                <a:latin typeface="Times New Roman" panose="02020603050405020304" pitchFamily="18" charset="0"/>
                <a:cs typeface="Times New Roman" panose="02020603050405020304" pitchFamily="18" charset="0"/>
              </a:rPr>
              <a:t>return </a:t>
            </a:r>
            <a:r>
              <a:rPr lang="fr-FR" b="1" dirty="0">
                <a:solidFill>
                  <a:schemeClr val="tx1"/>
                </a:solidFill>
                <a:effectLst/>
                <a:latin typeface="Times New Roman" panose="02020603050405020304" pitchFamily="18" charset="0"/>
                <a:cs typeface="Times New Roman" panose="02020603050405020304" pitchFamily="18" charset="0"/>
              </a:rPr>
              <a:t>args -&gt; {</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for(</a:t>
            </a:r>
            <a:r>
              <a:rPr lang="fr-FR" b="1" dirty="0" err="1">
                <a:solidFill>
                  <a:schemeClr val="tx1"/>
                </a:solidFill>
                <a:effectLst/>
                <a:latin typeface="Times New Roman" panose="02020603050405020304" pitchFamily="18" charset="0"/>
                <a:cs typeface="Times New Roman" panose="02020603050405020304" pitchFamily="18" charset="0"/>
              </a:rPr>
              <a:t>int</a:t>
            </a:r>
            <a:r>
              <a:rPr lang="fr-FR" b="1" dirty="0">
                <a:solidFill>
                  <a:schemeClr val="tx1"/>
                </a:solidFill>
                <a:effectLst/>
                <a:latin typeface="Times New Roman" panose="02020603050405020304" pitchFamily="18" charset="0"/>
                <a:cs typeface="Times New Roman" panose="02020603050405020304" pitchFamily="18" charset="0"/>
              </a:rPr>
              <a:t> i=0; i&lt;10; i++)</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br>
              <a:rPr lang="fr-FR" b="1" dirty="0">
                <a:solidFill>
                  <a:srgbClr val="A9B7C6"/>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Compte </a:t>
            </a:r>
            <a:r>
              <a:rPr lang="fr-FR" b="1" dirty="0" err="1">
                <a:solidFill>
                  <a:schemeClr val="tx1"/>
                </a:solidFill>
                <a:effectLst/>
                <a:latin typeface="Times New Roman" panose="02020603050405020304" pitchFamily="18" charset="0"/>
                <a:cs typeface="Times New Roman" panose="02020603050405020304" pitchFamily="18" charset="0"/>
              </a:rPr>
              <a:t>compte</a:t>
            </a:r>
            <a:r>
              <a:rPr lang="fr-FR" b="1" dirty="0">
                <a:solidFill>
                  <a:schemeClr val="tx1"/>
                </a:solidFill>
                <a:effectLst/>
                <a:latin typeface="Times New Roman" panose="02020603050405020304" pitchFamily="18" charset="0"/>
                <a:cs typeface="Times New Roman" panose="02020603050405020304" pitchFamily="18" charset="0"/>
              </a:rPr>
              <a:t> = </a:t>
            </a:r>
            <a:r>
              <a:rPr lang="fr-FR" b="1" dirty="0" err="1">
                <a:solidFill>
                  <a:schemeClr val="tx1"/>
                </a:solidFill>
                <a:effectLst/>
                <a:latin typeface="Times New Roman" panose="02020603050405020304" pitchFamily="18" charset="0"/>
                <a:cs typeface="Times New Roman" panose="02020603050405020304" pitchFamily="18" charset="0"/>
              </a:rPr>
              <a:t>Compte.</a:t>
            </a:r>
            <a:r>
              <a:rPr lang="fr-FR" b="1" i="1" dirty="0" err="1">
                <a:solidFill>
                  <a:schemeClr val="tx1"/>
                </a:solidFill>
                <a:effectLst/>
                <a:latin typeface="Times New Roman" panose="02020603050405020304" pitchFamily="18" charset="0"/>
                <a:cs typeface="Times New Roman" panose="02020603050405020304" pitchFamily="18" charset="0"/>
              </a:rPr>
              <a:t>builder</a:t>
            </a:r>
            <a:r>
              <a:rPr lang="fr-FR" b="1" dirty="0">
                <a:solidFill>
                  <a:schemeClr val="tx1"/>
                </a:solidFill>
                <a:effectLst/>
                <a:latin typeface="Times New Roman" panose="02020603050405020304" pitchFamily="18" charset="0"/>
                <a:cs typeface="Times New Roman" panose="02020603050405020304" pitchFamily="18" charset="0"/>
              </a:rPr>
              <a:t>()</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r>
              <a:rPr lang="fr-FR" b="1" dirty="0" err="1">
                <a:solidFill>
                  <a:schemeClr val="tx1"/>
                </a:solidFill>
                <a:effectLst/>
                <a:latin typeface="Times New Roman" panose="02020603050405020304" pitchFamily="18" charset="0"/>
                <a:cs typeface="Times New Roman" panose="02020603050405020304" pitchFamily="18" charset="0"/>
              </a:rPr>
              <a:t>dateCreation</a:t>
            </a:r>
            <a:r>
              <a:rPr lang="fr-FR" b="1" dirty="0">
                <a:solidFill>
                  <a:schemeClr val="tx1"/>
                </a:solidFill>
                <a:effectLst/>
                <a:latin typeface="Times New Roman" panose="02020603050405020304" pitchFamily="18" charset="0"/>
                <a:cs typeface="Times New Roman" panose="02020603050405020304" pitchFamily="18" charset="0"/>
              </a:rPr>
              <a:t>(new Date())</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.solde(1000+Math.</a:t>
            </a:r>
            <a:r>
              <a:rPr lang="fr-FR" b="1" i="1" dirty="0">
                <a:solidFill>
                  <a:schemeClr val="tx1"/>
                </a:solidFill>
                <a:effectLst/>
                <a:latin typeface="Times New Roman" panose="02020603050405020304" pitchFamily="18" charset="0"/>
                <a:cs typeface="Times New Roman" panose="02020603050405020304" pitchFamily="18" charset="0"/>
              </a:rPr>
              <a:t>random</a:t>
            </a:r>
            <a:r>
              <a:rPr lang="fr-FR" b="1" dirty="0">
                <a:solidFill>
                  <a:schemeClr val="tx1"/>
                </a:solidFill>
                <a:effectLst/>
                <a:latin typeface="Times New Roman" panose="02020603050405020304" pitchFamily="18" charset="0"/>
                <a:cs typeface="Times New Roman" panose="02020603050405020304" pitchFamily="18" charset="0"/>
              </a:rPr>
              <a:t>()*200)</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.type(</a:t>
            </a:r>
            <a:r>
              <a:rPr lang="fr-FR" b="1" dirty="0" err="1">
                <a:solidFill>
                  <a:schemeClr val="tx1"/>
                </a:solidFill>
                <a:effectLst/>
                <a:latin typeface="Times New Roman" panose="02020603050405020304" pitchFamily="18" charset="0"/>
                <a:cs typeface="Times New Roman" panose="02020603050405020304" pitchFamily="18" charset="0"/>
              </a:rPr>
              <a:t>Math.</a:t>
            </a:r>
            <a:r>
              <a:rPr lang="fr-FR" b="1" i="1" dirty="0" err="1">
                <a:solidFill>
                  <a:schemeClr val="tx1"/>
                </a:solidFill>
                <a:effectLst/>
                <a:latin typeface="Times New Roman" panose="02020603050405020304" pitchFamily="18" charset="0"/>
                <a:cs typeface="Times New Roman" panose="02020603050405020304" pitchFamily="18" charset="0"/>
              </a:rPr>
              <a:t>random</a:t>
            </a:r>
            <a:r>
              <a:rPr lang="fr-FR" b="1" dirty="0">
                <a:solidFill>
                  <a:schemeClr val="tx1"/>
                </a:solidFill>
                <a:effectLst/>
                <a:latin typeface="Times New Roman" panose="02020603050405020304" pitchFamily="18" charset="0"/>
                <a:cs typeface="Times New Roman" panose="02020603050405020304" pitchFamily="18" charset="0"/>
              </a:rPr>
              <a:t>()&gt;0.5?TypeCompte.</a:t>
            </a:r>
            <a:r>
              <a:rPr lang="fr-FR" b="1" i="1" dirty="0">
                <a:solidFill>
                  <a:schemeClr val="tx1"/>
                </a:solidFill>
                <a:effectLst/>
                <a:latin typeface="Times New Roman" panose="02020603050405020304" pitchFamily="18" charset="0"/>
                <a:cs typeface="Times New Roman" panose="02020603050405020304" pitchFamily="18" charset="0"/>
              </a:rPr>
              <a:t>APARGNE_COMPTE</a:t>
            </a:r>
            <a:r>
              <a:rPr lang="fr-FR" b="1" dirty="0">
                <a:solidFill>
                  <a:schemeClr val="tx1"/>
                </a:solidFill>
                <a:effectLst/>
                <a:latin typeface="Times New Roman" panose="02020603050405020304" pitchFamily="18" charset="0"/>
                <a:cs typeface="Times New Roman" panose="02020603050405020304" pitchFamily="18" charset="0"/>
              </a:rPr>
              <a:t>:TypeCompte.</a:t>
            </a:r>
            <a:r>
              <a:rPr lang="fr-FR" b="1" i="1" dirty="0">
                <a:solidFill>
                  <a:schemeClr val="tx1"/>
                </a:solidFill>
                <a:effectLst/>
                <a:latin typeface="Times New Roman" panose="02020603050405020304" pitchFamily="18" charset="0"/>
                <a:cs typeface="Times New Roman" panose="02020603050405020304" pitchFamily="18" charset="0"/>
              </a:rPr>
              <a:t>COURANT_COMPTE</a:t>
            </a:r>
            <a:r>
              <a:rPr lang="fr-FR" b="1" dirty="0">
                <a:solidFill>
                  <a:schemeClr val="tx1"/>
                </a:solidFill>
                <a:effectLst/>
                <a:latin typeface="Times New Roman" panose="02020603050405020304" pitchFamily="18" charset="0"/>
                <a:cs typeface="Times New Roman" panose="02020603050405020304" pitchFamily="18" charset="0"/>
              </a:rPr>
              <a:t>)</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r>
              <a:rPr lang="fr-FR" b="1" dirty="0" err="1">
                <a:solidFill>
                  <a:schemeClr val="tx1"/>
                </a:solidFill>
                <a:effectLst/>
                <a:latin typeface="Times New Roman" panose="02020603050405020304" pitchFamily="18" charset="0"/>
                <a:cs typeface="Times New Roman" panose="02020603050405020304" pitchFamily="18" charset="0"/>
              </a:rPr>
              <a:t>build</a:t>
            </a:r>
            <a:r>
              <a:rPr lang="fr-FR" b="1" dirty="0">
                <a:solidFill>
                  <a:schemeClr val="tx1"/>
                </a:solidFill>
                <a:effectLst/>
                <a:latin typeface="Times New Roman" panose="02020603050405020304" pitchFamily="18" charset="0"/>
                <a:cs typeface="Times New Roman" panose="02020603050405020304" pitchFamily="18" charset="0"/>
              </a:rPr>
              <a:t>();</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r>
              <a:rPr lang="fr-FR" sz="2000" b="1" dirty="0" err="1">
                <a:solidFill>
                  <a:schemeClr val="accent2"/>
                </a:solidFill>
                <a:effectLst/>
                <a:latin typeface="Times New Roman" panose="02020603050405020304" pitchFamily="18" charset="0"/>
                <a:cs typeface="Times New Roman" panose="02020603050405020304" pitchFamily="18" charset="0"/>
              </a:rPr>
              <a:t>compteRepository.save</a:t>
            </a:r>
            <a:r>
              <a:rPr lang="fr-FR" sz="2000" b="1" dirty="0">
                <a:solidFill>
                  <a:schemeClr val="accent2"/>
                </a:solidFill>
                <a:effectLst/>
                <a:latin typeface="Times New Roman" panose="02020603050405020304" pitchFamily="18" charset="0"/>
                <a:cs typeface="Times New Roman" panose="02020603050405020304" pitchFamily="18" charset="0"/>
              </a:rPr>
              <a:t>(compte);</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    };</a:t>
            </a:r>
            <a:br>
              <a:rPr lang="fr-FR" b="1" dirty="0">
                <a:solidFill>
                  <a:schemeClr val="tx1"/>
                </a:solidFill>
                <a:effectLst/>
                <a:latin typeface="Times New Roman" panose="02020603050405020304" pitchFamily="18" charset="0"/>
                <a:cs typeface="Times New Roman" panose="02020603050405020304" pitchFamily="18" charset="0"/>
              </a:rPr>
            </a:br>
            <a:r>
              <a:rPr lang="fr-FR" b="1" dirty="0">
                <a:solidFill>
                  <a:schemeClr val="tx1"/>
                </a:solidFill>
                <a:effectLst/>
                <a:latin typeface="Times New Roman" panose="02020603050405020304" pitchFamily="18" charset="0"/>
                <a:cs typeface="Times New Roman" panose="02020603050405020304" pitchFamily="18" charset="0"/>
              </a:rPr>
              <a:t>}</a:t>
            </a:r>
          </a:p>
        </p:txBody>
      </p:sp>
      <p:sp>
        <p:nvSpPr>
          <p:cNvPr id="16" name="Rectangle 15">
            <a:extLst>
              <a:ext uri="{FF2B5EF4-FFF2-40B4-BE49-F238E27FC236}">
                <a16:creationId xmlns:a16="http://schemas.microsoft.com/office/drawing/2014/main" id="{BDBECEEB-A462-0B2A-171B-64A9DE1CF192}"/>
              </a:ext>
            </a:extLst>
          </p:cNvPr>
          <p:cNvSpPr/>
          <p:nvPr/>
        </p:nvSpPr>
        <p:spPr>
          <a:xfrm>
            <a:off x="410818" y="2590519"/>
            <a:ext cx="11105321" cy="4187954"/>
          </a:xfrm>
          <a:prstGeom prst="rect">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7422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BD8FD52-EE13-B53A-E260-049D4D165D4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BD1BA1BD-2ECD-86A1-DCEC-19A181654C0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6" name="Flèche : droite 5">
            <a:extLst>
              <a:ext uri="{FF2B5EF4-FFF2-40B4-BE49-F238E27FC236}">
                <a16:creationId xmlns:a16="http://schemas.microsoft.com/office/drawing/2014/main" id="{FD7D2B20-FD61-A1DE-AA96-727EC31E4EE3}"/>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8750AE40-62E1-759C-6029-632AB580ED34}"/>
              </a:ext>
            </a:extLst>
          </p:cNvPr>
          <p:cNvSpPr txBox="1"/>
          <p:nvPr/>
        </p:nvSpPr>
        <p:spPr>
          <a:xfrm>
            <a:off x="1741843" y="1073001"/>
            <a:ext cx="10635156" cy="707886"/>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Voici la résultat lorsque j’ai filtre les listes de comptes par son Type égale à  </a:t>
            </a:r>
            <a:r>
              <a:rPr lang="fr-FR" sz="2000" b="1" dirty="0">
                <a:solidFill>
                  <a:schemeClr val="accent3"/>
                </a:solidFill>
                <a:latin typeface="Times New Roman" panose="02020603050405020304" pitchFamily="18" charset="0"/>
                <a:cs typeface="Times New Roman" panose="02020603050405020304" pitchFamily="18" charset="0"/>
              </a:rPr>
              <a:t>COURANT_COMPTE </a:t>
            </a:r>
          </a:p>
          <a:p>
            <a:pPr algn="just"/>
            <a:r>
              <a:rPr lang="fr-FR" sz="2000" dirty="0">
                <a:latin typeface="Times New Roman" panose="02020603050405020304" pitchFamily="18" charset="0"/>
                <a:cs typeface="Times New Roman" panose="02020603050405020304" pitchFamily="18" charset="0"/>
              </a:rPr>
              <a:t>avec la méthode j’ai programmer au niveau de Interface </a:t>
            </a:r>
            <a:r>
              <a:rPr lang="fr-FR" sz="2000" u="sng" dirty="0" err="1">
                <a:solidFill>
                  <a:schemeClr val="accent2"/>
                </a:solidFill>
                <a:latin typeface="Times New Roman" panose="02020603050405020304" pitchFamily="18" charset="0"/>
                <a:cs typeface="Times New Roman" panose="02020603050405020304" pitchFamily="18" charset="0"/>
              </a:rPr>
              <a:t>CompteRepository</a:t>
            </a:r>
            <a:r>
              <a:rPr lang="fr-FR" sz="2000" dirty="0">
                <a:latin typeface="Times New Roman" panose="02020603050405020304" pitchFamily="18" charset="0"/>
                <a:cs typeface="Times New Roman" panose="02020603050405020304" pitchFamily="18" charset="0"/>
              </a:rPr>
              <a:t>.</a:t>
            </a:r>
          </a:p>
        </p:txBody>
      </p:sp>
      <p:pic>
        <p:nvPicPr>
          <p:cNvPr id="10" name="Image 9">
            <a:extLst>
              <a:ext uri="{FF2B5EF4-FFF2-40B4-BE49-F238E27FC236}">
                <a16:creationId xmlns:a16="http://schemas.microsoft.com/office/drawing/2014/main" id="{93880995-D140-F159-B2B3-E8E505118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782" y="1877918"/>
            <a:ext cx="8548210" cy="4806022"/>
          </a:xfrm>
          <a:prstGeom prst="rect">
            <a:avLst/>
          </a:prstGeom>
        </p:spPr>
      </p:pic>
    </p:spTree>
    <p:extLst>
      <p:ext uri="{BB962C8B-B14F-4D97-AF65-F5344CB8AC3E}">
        <p14:creationId xmlns:p14="http://schemas.microsoft.com/office/powerpoint/2010/main" val="2063059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99477BF1-2C0D-640B-2848-C51FBEEC6617}"/>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3851F9EB-DADA-6E0E-0041-4A913E91A84E}"/>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6" name="Flèche : droite 5">
            <a:extLst>
              <a:ext uri="{FF2B5EF4-FFF2-40B4-BE49-F238E27FC236}">
                <a16:creationId xmlns:a16="http://schemas.microsoft.com/office/drawing/2014/main" id="{4005A442-1943-2BA1-F6D4-C717CD21BE0B}"/>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55E2B112-35B5-C872-8B37-7BCAC7039FD6}"/>
              </a:ext>
            </a:extLst>
          </p:cNvPr>
          <p:cNvSpPr txBox="1"/>
          <p:nvPr/>
        </p:nvSpPr>
        <p:spPr>
          <a:xfrm>
            <a:off x="1957272" y="990427"/>
            <a:ext cx="10477292" cy="1015663"/>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Nommer la méthode qui permet de filtre les comptes par son type par findByType en Rest Full avec </a:t>
            </a:r>
          </a:p>
          <a:p>
            <a:pPr algn="just"/>
            <a:r>
              <a:rPr lang="fr-FR" sz="2000" dirty="0">
                <a:latin typeface="Times New Roman" panose="02020603050405020304" pitchFamily="18" charset="0"/>
                <a:cs typeface="Times New Roman" panose="02020603050405020304" pitchFamily="18" charset="0"/>
              </a:rPr>
              <a:t>Spring Dat Rest c’est pas bon pratique, donc pour cela j’ai utilise la notation @RestResouce pour</a:t>
            </a:r>
          </a:p>
          <a:p>
            <a:pPr algn="just"/>
            <a:r>
              <a:rPr lang="fr-FR" sz="2000" dirty="0">
                <a:latin typeface="Times New Roman" panose="02020603050405020304" pitchFamily="18" charset="0"/>
                <a:cs typeface="Times New Roman" panose="02020603050405020304" pitchFamily="18" charset="0"/>
              </a:rPr>
              <a:t> donné un nom alias pour méthode </a:t>
            </a:r>
            <a:r>
              <a:rPr lang="fr-FR" sz="2000" dirty="0">
                <a:solidFill>
                  <a:schemeClr val="accent2"/>
                </a:solidFill>
                <a:latin typeface="Times New Roman" panose="02020603050405020304" pitchFamily="18" charset="0"/>
                <a:cs typeface="Times New Roman" panose="02020603050405020304" pitchFamily="18" charset="0"/>
              </a:rPr>
              <a:t>findByType</a:t>
            </a:r>
            <a:r>
              <a:rPr lang="fr-FR" sz="2000" dirty="0">
                <a:latin typeface="Times New Roman" panose="02020603050405020304" pitchFamily="18" charset="0"/>
                <a:cs typeface="Times New Roman" panose="02020603050405020304" pitchFamily="18" charset="0"/>
              </a:rPr>
              <a:t> et @Param encore pour paramètre </a:t>
            </a:r>
            <a:r>
              <a:rPr lang="fr-FR" sz="2000" dirty="0">
                <a:solidFill>
                  <a:schemeClr val="accent3"/>
                </a:solidFill>
                <a:latin typeface="Times New Roman" panose="02020603050405020304" pitchFamily="18" charset="0"/>
                <a:cs typeface="Times New Roman" panose="02020603050405020304" pitchFamily="18" charset="0"/>
              </a:rPr>
              <a:t>type</a:t>
            </a:r>
            <a:r>
              <a:rPr lang="fr-FR" sz="2000"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8CE94C2A-9D7D-18D2-247E-AADFC6C19E09}"/>
              </a:ext>
            </a:extLst>
          </p:cNvPr>
          <p:cNvSpPr/>
          <p:nvPr/>
        </p:nvSpPr>
        <p:spPr>
          <a:xfrm>
            <a:off x="5250089" y="2405140"/>
            <a:ext cx="6719248" cy="24261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@RepositoryRestResource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interface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extends</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JpaRepository</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Compte,Long</a:t>
            </a:r>
            <a:r>
              <a:rPr lang="fr-FR" sz="2000" dirty="0">
                <a:solidFill>
                  <a:schemeClr val="tx1"/>
                </a:solidFill>
                <a:effectLst/>
                <a:latin typeface="Times New Roman" panose="02020603050405020304" pitchFamily="18" charset="0"/>
                <a:cs typeface="Times New Roman" panose="02020603050405020304" pitchFamily="18" charset="0"/>
              </a:rPr>
              <a:t>&gt;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a:solidFill>
                  <a:schemeClr val="accent2"/>
                </a:solidFill>
                <a:effectLst/>
                <a:latin typeface="Times New Roman" panose="02020603050405020304" pitchFamily="18" charset="0"/>
                <a:cs typeface="Times New Roman" panose="02020603050405020304" pitchFamily="18" charset="0"/>
              </a:rPr>
              <a:t>@RestResource (</a:t>
            </a:r>
            <a:r>
              <a:rPr lang="fr-FR" sz="2000" dirty="0" err="1">
                <a:solidFill>
                  <a:schemeClr val="accent2"/>
                </a:solidFill>
                <a:effectLst/>
                <a:latin typeface="Times New Roman" panose="02020603050405020304" pitchFamily="18" charset="0"/>
                <a:cs typeface="Times New Roman" panose="02020603050405020304" pitchFamily="18" charset="0"/>
              </a:rPr>
              <a:t>path</a:t>
            </a:r>
            <a:r>
              <a:rPr lang="fr-FR" sz="2000" dirty="0">
                <a:solidFill>
                  <a:schemeClr val="accent2"/>
                </a:solidFill>
                <a:effectLst/>
                <a:latin typeface="Times New Roman" panose="02020603050405020304" pitchFamily="18" charset="0"/>
                <a:cs typeface="Times New Roman" panose="02020603050405020304" pitchFamily="18" charset="0"/>
              </a:rPr>
              <a:t> = "/</a:t>
            </a:r>
            <a:r>
              <a:rPr lang="fr-FR" sz="2000" dirty="0" err="1">
                <a:solidFill>
                  <a:schemeClr val="accent2"/>
                </a:solidFill>
                <a:effectLst/>
                <a:latin typeface="Times New Roman" panose="02020603050405020304" pitchFamily="18" charset="0"/>
                <a:cs typeface="Times New Roman" panose="02020603050405020304" pitchFamily="18" charset="0"/>
              </a:rPr>
              <a:t>byType</a:t>
            </a:r>
            <a:r>
              <a:rPr lang="fr-FR" sz="2000" dirty="0">
                <a:solidFill>
                  <a:schemeClr val="accent2"/>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List&lt;Compte&gt; findByType(@Param("t") </a:t>
            </a:r>
            <a:r>
              <a:rPr lang="fr-FR" sz="2000" dirty="0" err="1">
                <a:solidFill>
                  <a:schemeClr val="tx1"/>
                </a:solidFill>
                <a:effectLst/>
                <a:latin typeface="Times New Roman" panose="02020603050405020304" pitchFamily="18" charset="0"/>
                <a:cs typeface="Times New Roman" panose="02020603050405020304" pitchFamily="18" charset="0"/>
              </a:rPr>
              <a:t>TypeCompte</a:t>
            </a:r>
            <a:r>
              <a:rPr lang="fr-FR" sz="2000" dirty="0">
                <a:solidFill>
                  <a:schemeClr val="tx1"/>
                </a:solidFill>
                <a:effectLst/>
                <a:latin typeface="Times New Roman" panose="02020603050405020304" pitchFamily="18" charset="0"/>
                <a:cs typeface="Times New Roman" panose="02020603050405020304" pitchFamily="18" charset="0"/>
              </a:rPr>
              <a:t> type);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endParaRPr lang="fr-FR" sz="2000" dirty="0">
              <a:solidFill>
                <a:schemeClr val="tx1"/>
              </a:solidFill>
              <a:effectLst/>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ED94463D-B33E-C0E9-96C2-1EBEA60D5FB4}"/>
              </a:ext>
            </a:extLst>
          </p:cNvPr>
          <p:cNvSpPr txBox="1"/>
          <p:nvPr/>
        </p:nvSpPr>
        <p:spPr>
          <a:xfrm>
            <a:off x="5250089" y="2005030"/>
            <a:ext cx="3111689" cy="400110"/>
          </a:xfrm>
          <a:prstGeom prst="rect">
            <a:avLst/>
          </a:prstGeom>
          <a:noFill/>
        </p:spPr>
        <p:txBody>
          <a:bodyPr wrap="square" rtlCol="0">
            <a:spAutoFit/>
          </a:bodyPr>
          <a:lstStyle/>
          <a:p>
            <a:r>
              <a:rPr lang="fr-FR" sz="2000" dirty="0">
                <a:effectLst/>
                <a:latin typeface="Times New Roman" panose="02020603050405020304" pitchFamily="18" charset="0"/>
                <a:cs typeface="Times New Roman" panose="02020603050405020304" pitchFamily="18" charset="0"/>
              </a:rPr>
              <a:t>CompteRepository.java</a:t>
            </a:r>
          </a:p>
        </p:txBody>
      </p:sp>
    </p:spTree>
    <p:extLst>
      <p:ext uri="{BB962C8B-B14F-4D97-AF65-F5344CB8AC3E}">
        <p14:creationId xmlns:p14="http://schemas.microsoft.com/office/powerpoint/2010/main" val="150647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C0EAB3D-DB81-2DEC-CE3C-3A26B3EAE74D}"/>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09BB58F7-3BB8-5B1E-3B37-1392408C020F}"/>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6" name="Flèche : droite 5">
            <a:extLst>
              <a:ext uri="{FF2B5EF4-FFF2-40B4-BE49-F238E27FC236}">
                <a16:creationId xmlns:a16="http://schemas.microsoft.com/office/drawing/2014/main" id="{E7E69140-90BE-2ED2-25CF-35E87804EFA5}"/>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2DAE646A-CBE4-CA08-CF20-904FFF4B4C3B}"/>
              </a:ext>
            </a:extLst>
          </p:cNvPr>
          <p:cNvSpPr txBox="1"/>
          <p:nvPr/>
        </p:nvSpPr>
        <p:spPr>
          <a:xfrm>
            <a:off x="1741843" y="1073001"/>
            <a:ext cx="10635156" cy="707886"/>
          </a:xfrm>
          <a:prstGeom prst="rect">
            <a:avLst/>
          </a:prstGeom>
          <a:noFill/>
        </p:spPr>
        <p:txBody>
          <a:bodyPr wrap="none" rtlCol="0">
            <a:spAutoFit/>
          </a:bodyPr>
          <a:lstStyle/>
          <a:p>
            <a:pPr algn="just"/>
            <a:r>
              <a:rPr lang="fr-FR" sz="2000" dirty="0">
                <a:latin typeface="Times New Roman" panose="02020603050405020304" pitchFamily="18" charset="0"/>
                <a:cs typeface="Times New Roman" panose="02020603050405020304" pitchFamily="18" charset="0"/>
              </a:rPr>
              <a:t>Voici la résultat lorsque j’ai filtre les listes de comptes par son Type égale à  </a:t>
            </a:r>
            <a:r>
              <a:rPr lang="fr-FR" sz="2000" b="1" dirty="0">
                <a:solidFill>
                  <a:schemeClr val="accent3"/>
                </a:solidFill>
                <a:latin typeface="Times New Roman" panose="02020603050405020304" pitchFamily="18" charset="0"/>
                <a:cs typeface="Times New Roman" panose="02020603050405020304" pitchFamily="18" charset="0"/>
              </a:rPr>
              <a:t>COURANT_COMPTE </a:t>
            </a:r>
          </a:p>
          <a:p>
            <a:pPr algn="just"/>
            <a:r>
              <a:rPr lang="fr-FR" sz="2000" dirty="0">
                <a:latin typeface="Times New Roman" panose="02020603050405020304" pitchFamily="18" charset="0"/>
                <a:cs typeface="Times New Roman" panose="02020603050405020304" pitchFamily="18" charset="0"/>
              </a:rPr>
              <a:t>avec la méthode j’ai programmer au niveau de Interface </a:t>
            </a:r>
            <a:r>
              <a:rPr lang="fr-FR" sz="2000" u="sng" dirty="0" err="1">
                <a:solidFill>
                  <a:schemeClr val="accent2"/>
                </a:solidFill>
                <a:latin typeface="Times New Roman" panose="02020603050405020304" pitchFamily="18" charset="0"/>
                <a:cs typeface="Times New Roman" panose="02020603050405020304" pitchFamily="18" charset="0"/>
              </a:rPr>
              <a:t>CompteRepository</a:t>
            </a:r>
            <a:r>
              <a:rPr lang="fr-FR" sz="2000" dirty="0">
                <a:latin typeface="Times New Roman" panose="02020603050405020304" pitchFamily="18" charset="0"/>
                <a:cs typeface="Times New Roman" panose="02020603050405020304" pitchFamily="18" charset="0"/>
              </a:rPr>
              <a:t>.</a:t>
            </a:r>
          </a:p>
        </p:txBody>
      </p:sp>
      <p:pic>
        <p:nvPicPr>
          <p:cNvPr id="10" name="Image 9">
            <a:extLst>
              <a:ext uri="{FF2B5EF4-FFF2-40B4-BE49-F238E27FC236}">
                <a16:creationId xmlns:a16="http://schemas.microsoft.com/office/drawing/2014/main" id="{4322E4E2-BE93-BF94-9D2F-F2C7C7AD5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373" y="1780887"/>
            <a:ext cx="8738095" cy="4912780"/>
          </a:xfrm>
          <a:prstGeom prst="rect">
            <a:avLst/>
          </a:prstGeom>
        </p:spPr>
      </p:pic>
    </p:spTree>
    <p:extLst>
      <p:ext uri="{BB962C8B-B14F-4D97-AF65-F5344CB8AC3E}">
        <p14:creationId xmlns:p14="http://schemas.microsoft.com/office/powerpoint/2010/main" val="3808990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5C8FE0A-BF5F-2FFB-CE74-8D8E1CB70A51}"/>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062AC6D1-C498-6DBA-816C-938088D03F4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6" name="Flèche : droite 5">
            <a:extLst>
              <a:ext uri="{FF2B5EF4-FFF2-40B4-BE49-F238E27FC236}">
                <a16:creationId xmlns:a16="http://schemas.microsoft.com/office/drawing/2014/main" id="{900423B6-8AC7-FDA2-91D2-986D1F10C686}"/>
              </a:ext>
            </a:extLst>
          </p:cNvPr>
          <p:cNvSpPr/>
          <p:nvPr/>
        </p:nvSpPr>
        <p:spPr>
          <a:xfrm>
            <a:off x="1009934" y="1132764"/>
            <a:ext cx="696036" cy="30408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EB0FA35-905F-EAA2-B586-DFB9FAC1A519}"/>
              </a:ext>
            </a:extLst>
          </p:cNvPr>
          <p:cNvSpPr txBox="1"/>
          <p:nvPr/>
        </p:nvSpPr>
        <p:spPr>
          <a:xfrm>
            <a:off x="1705970" y="1619595"/>
            <a:ext cx="9766456" cy="923330"/>
          </a:xfrm>
          <a:prstGeom prst="rect">
            <a:avLst/>
          </a:prstGeom>
          <a:noFill/>
        </p:spPr>
        <p:txBody>
          <a:bodyPr wrap="none" rtlCol="0">
            <a:spAutoFit/>
          </a:bodyPr>
          <a:lstStyle/>
          <a:p>
            <a:r>
              <a:rPr lang="fr-FR" dirty="0"/>
              <a:t>Parmi des avantages de nous déploie notre web service avec RestFull en utilisant Spring Data</a:t>
            </a:r>
          </a:p>
          <a:p>
            <a:r>
              <a:rPr lang="fr-FR" dirty="0"/>
              <a:t>Ce que nous capable définir les attributs qui peut afficher au niveau </a:t>
            </a:r>
            <a:r>
              <a:rPr lang="fr-FR" dirty="0" err="1"/>
              <a:t>request</a:t>
            </a:r>
            <a:r>
              <a:rPr lang="fr-FR" dirty="0"/>
              <a:t> qui consiste à </a:t>
            </a:r>
          </a:p>
          <a:p>
            <a:r>
              <a:rPr lang="fr-FR" dirty="0"/>
              <a:t>une sélection.</a:t>
            </a:r>
          </a:p>
        </p:txBody>
      </p:sp>
      <p:sp>
        <p:nvSpPr>
          <p:cNvPr id="10" name="Ellipse 9">
            <a:extLst>
              <a:ext uri="{FF2B5EF4-FFF2-40B4-BE49-F238E27FC236}">
                <a16:creationId xmlns:a16="http://schemas.microsoft.com/office/drawing/2014/main" id="{00335FA0-E58B-E9D5-33B5-6FA7EE281A4D}"/>
              </a:ext>
            </a:extLst>
          </p:cNvPr>
          <p:cNvSpPr/>
          <p:nvPr/>
        </p:nvSpPr>
        <p:spPr>
          <a:xfrm>
            <a:off x="2625467" y="998505"/>
            <a:ext cx="2929174" cy="5384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mj-lt"/>
            </a:endParaRPr>
          </a:p>
        </p:txBody>
      </p:sp>
      <p:sp>
        <p:nvSpPr>
          <p:cNvPr id="11" name="ZoneTexte 10">
            <a:extLst>
              <a:ext uri="{FF2B5EF4-FFF2-40B4-BE49-F238E27FC236}">
                <a16:creationId xmlns:a16="http://schemas.microsoft.com/office/drawing/2014/main" id="{41649456-5C56-B03E-8DDC-33062CE9E353}"/>
              </a:ext>
            </a:extLst>
          </p:cNvPr>
          <p:cNvSpPr txBox="1"/>
          <p:nvPr/>
        </p:nvSpPr>
        <p:spPr>
          <a:xfrm>
            <a:off x="3190609" y="1033719"/>
            <a:ext cx="1912639" cy="523220"/>
          </a:xfrm>
          <a:prstGeom prst="rect">
            <a:avLst/>
          </a:prstGeom>
          <a:noFill/>
        </p:spPr>
        <p:txBody>
          <a:bodyPr wrap="none" rtlCol="0">
            <a:spAutoFit/>
          </a:bodyPr>
          <a:lstStyle/>
          <a:p>
            <a:r>
              <a:rPr lang="fr-FR" sz="2800" b="1" dirty="0">
                <a:solidFill>
                  <a:schemeClr val="accent3"/>
                </a:solidFill>
                <a:latin typeface="Times New Roman" panose="02020603050405020304" pitchFamily="18" charset="0"/>
                <a:cs typeface="Times New Roman" panose="02020603050405020304" pitchFamily="18" charset="0"/>
              </a:rPr>
              <a:t>Projections</a:t>
            </a:r>
          </a:p>
        </p:txBody>
      </p:sp>
      <p:sp>
        <p:nvSpPr>
          <p:cNvPr id="12" name="Rectangle 11">
            <a:extLst>
              <a:ext uri="{FF2B5EF4-FFF2-40B4-BE49-F238E27FC236}">
                <a16:creationId xmlns:a16="http://schemas.microsoft.com/office/drawing/2014/main" id="{EDE3F6BD-887A-72EA-9F26-6432D3C90B70}"/>
              </a:ext>
            </a:extLst>
          </p:cNvPr>
          <p:cNvSpPr/>
          <p:nvPr/>
        </p:nvSpPr>
        <p:spPr>
          <a:xfrm>
            <a:off x="4449171" y="2879677"/>
            <a:ext cx="6469039" cy="18071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b="1" dirty="0">
                <a:solidFill>
                  <a:schemeClr val="accent2"/>
                </a:solidFill>
                <a:effectLst/>
                <a:latin typeface="Times New Roman" panose="02020603050405020304" pitchFamily="18" charset="0"/>
                <a:cs typeface="Times New Roman" panose="02020603050405020304" pitchFamily="18" charset="0"/>
              </a:rPr>
              <a:t>@Projection(types = </a:t>
            </a:r>
            <a:r>
              <a:rPr lang="fr-FR" sz="2000" b="1" dirty="0" err="1">
                <a:solidFill>
                  <a:schemeClr val="accent2"/>
                </a:solidFill>
                <a:effectLst/>
                <a:latin typeface="Times New Roman" panose="02020603050405020304" pitchFamily="18" charset="0"/>
                <a:cs typeface="Times New Roman" panose="02020603050405020304" pitchFamily="18" charset="0"/>
              </a:rPr>
              <a:t>Compte.class,name</a:t>
            </a:r>
            <a:r>
              <a:rPr lang="fr-FR" sz="2000" b="1" dirty="0">
                <a:solidFill>
                  <a:schemeClr val="accent2"/>
                </a:solidFill>
                <a:effectLst/>
                <a:latin typeface="Times New Roman" panose="02020603050405020304" pitchFamily="18" charset="0"/>
                <a:cs typeface="Times New Roman" panose="02020603050405020304" pitchFamily="18" charset="0"/>
              </a:rPr>
              <a:t> = "p1")</a:t>
            </a:r>
            <a:br>
              <a:rPr lang="fr-FR" sz="2000" b="1" dirty="0">
                <a:solidFill>
                  <a:schemeClr val="accent2"/>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public interface CompteProjections1 {</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        public Long </a:t>
            </a:r>
            <a:r>
              <a:rPr lang="fr-FR" sz="2000" b="1" dirty="0" err="1">
                <a:solidFill>
                  <a:schemeClr val="tx1"/>
                </a:solidFill>
                <a:effectLst/>
                <a:latin typeface="Times New Roman" panose="02020603050405020304" pitchFamily="18" charset="0"/>
                <a:cs typeface="Times New Roman" panose="02020603050405020304" pitchFamily="18" charset="0"/>
              </a:rPr>
              <a:t>getId</a:t>
            </a:r>
            <a:r>
              <a:rPr lang="fr-FR" sz="2000" b="1" dirty="0">
                <a:solidFill>
                  <a:schemeClr val="tx1"/>
                </a:solidFill>
                <a:effectLst/>
                <a:latin typeface="Times New Roman" panose="02020603050405020304" pitchFamily="18" charset="0"/>
                <a:cs typeface="Times New Roman" panose="02020603050405020304" pitchFamily="18" charset="0"/>
              </a:rPr>
              <a:t>();</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        public Double </a:t>
            </a:r>
            <a:r>
              <a:rPr lang="fr-FR" sz="2000" b="1" dirty="0" err="1">
                <a:solidFill>
                  <a:schemeClr val="tx1"/>
                </a:solidFill>
                <a:effectLst/>
                <a:latin typeface="Times New Roman" panose="02020603050405020304" pitchFamily="18" charset="0"/>
                <a:cs typeface="Times New Roman" panose="02020603050405020304" pitchFamily="18" charset="0"/>
              </a:rPr>
              <a:t>getSolde</a:t>
            </a:r>
            <a:r>
              <a:rPr lang="fr-FR" sz="2000" b="1" dirty="0">
                <a:solidFill>
                  <a:schemeClr val="tx1"/>
                </a:solidFill>
                <a:effectLst/>
                <a:latin typeface="Times New Roman" panose="02020603050405020304" pitchFamily="18" charset="0"/>
                <a:cs typeface="Times New Roman" panose="02020603050405020304" pitchFamily="18" charset="0"/>
              </a:rPr>
              <a:t>();</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a:t>
            </a:r>
          </a:p>
        </p:txBody>
      </p:sp>
      <p:sp>
        <p:nvSpPr>
          <p:cNvPr id="13" name="ZoneTexte 12">
            <a:extLst>
              <a:ext uri="{FF2B5EF4-FFF2-40B4-BE49-F238E27FC236}">
                <a16:creationId xmlns:a16="http://schemas.microsoft.com/office/drawing/2014/main" id="{E59A66C3-3219-2FD5-5F91-BDA81E8EAF72}"/>
              </a:ext>
            </a:extLst>
          </p:cNvPr>
          <p:cNvSpPr txBox="1"/>
          <p:nvPr/>
        </p:nvSpPr>
        <p:spPr>
          <a:xfrm>
            <a:off x="4449171" y="2440912"/>
            <a:ext cx="2948436"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CompteProjections1.java</a:t>
            </a:r>
          </a:p>
        </p:txBody>
      </p:sp>
      <p:sp>
        <p:nvSpPr>
          <p:cNvPr id="15" name="ZoneTexte 14">
            <a:extLst>
              <a:ext uri="{FF2B5EF4-FFF2-40B4-BE49-F238E27FC236}">
                <a16:creationId xmlns:a16="http://schemas.microsoft.com/office/drawing/2014/main" id="{7A11111F-0665-4F7A-B613-782794C9AF9E}"/>
              </a:ext>
            </a:extLst>
          </p:cNvPr>
          <p:cNvSpPr txBox="1"/>
          <p:nvPr/>
        </p:nvSpPr>
        <p:spPr>
          <a:xfrm>
            <a:off x="2225907" y="4981433"/>
            <a:ext cx="8929410" cy="70788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fr-FR" sz="2000" dirty="0">
                <a:latin typeface="Times New Roman" panose="02020603050405020304" pitchFamily="18" charset="0"/>
                <a:cs typeface="Times New Roman" panose="02020603050405020304" pitchFamily="18" charset="0"/>
              </a:rPr>
              <a:t>Lorsque un client veut de consulter notre web service par mobile je retourne dans le corps de requête ID et Solde pour Compte seulement. </a:t>
            </a:r>
          </a:p>
        </p:txBody>
      </p:sp>
      <p:sp>
        <p:nvSpPr>
          <p:cNvPr id="17" name="Flèche : droite 16">
            <a:extLst>
              <a:ext uri="{FF2B5EF4-FFF2-40B4-BE49-F238E27FC236}">
                <a16:creationId xmlns:a16="http://schemas.microsoft.com/office/drawing/2014/main" id="{4B67D38F-9B36-029F-7F1B-C1C55058AE7D}"/>
              </a:ext>
            </a:extLst>
          </p:cNvPr>
          <p:cNvSpPr/>
          <p:nvPr/>
        </p:nvSpPr>
        <p:spPr>
          <a:xfrm>
            <a:off x="818866" y="4981433"/>
            <a:ext cx="791570" cy="4001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6839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217BA14-5B26-89BD-BA1A-1695E043B5A0}"/>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1ED6E0A7-DA17-8F63-EB71-09A347DE986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pic>
        <p:nvPicPr>
          <p:cNvPr id="15" name="Image 14">
            <a:extLst>
              <a:ext uri="{FF2B5EF4-FFF2-40B4-BE49-F238E27FC236}">
                <a16:creationId xmlns:a16="http://schemas.microsoft.com/office/drawing/2014/main" id="{44E2601A-7837-B02E-69E3-B0A272A00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133" y="1703864"/>
            <a:ext cx="8857789" cy="4980075"/>
          </a:xfrm>
          <a:prstGeom prst="rect">
            <a:avLst/>
          </a:prstGeom>
        </p:spPr>
      </p:pic>
      <p:sp>
        <p:nvSpPr>
          <p:cNvPr id="17" name="ZoneTexte 16">
            <a:extLst>
              <a:ext uri="{FF2B5EF4-FFF2-40B4-BE49-F238E27FC236}">
                <a16:creationId xmlns:a16="http://schemas.microsoft.com/office/drawing/2014/main" id="{8B962043-1410-3EF0-9C53-27D8DB77999A}"/>
              </a:ext>
            </a:extLst>
          </p:cNvPr>
          <p:cNvSpPr txBox="1"/>
          <p:nvPr/>
        </p:nvSpPr>
        <p:spPr>
          <a:xfrm>
            <a:off x="2060813" y="1178770"/>
            <a:ext cx="6973960"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Voici la résultat pour Consulter liste de comptes par projection p1:</a:t>
            </a:r>
          </a:p>
        </p:txBody>
      </p:sp>
      <p:sp>
        <p:nvSpPr>
          <p:cNvPr id="18" name="Flèche : droite 17">
            <a:extLst>
              <a:ext uri="{FF2B5EF4-FFF2-40B4-BE49-F238E27FC236}">
                <a16:creationId xmlns:a16="http://schemas.microsoft.com/office/drawing/2014/main" id="{CFC45C8C-0FDA-6344-DC5D-BD15D6813EC8}"/>
              </a:ext>
            </a:extLst>
          </p:cNvPr>
          <p:cNvSpPr/>
          <p:nvPr/>
        </p:nvSpPr>
        <p:spPr>
          <a:xfrm>
            <a:off x="1310186" y="1178770"/>
            <a:ext cx="750627" cy="42307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4538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3A653DF9-158C-CAA3-DDDC-2E3E64B4670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6388D798-D1CF-603B-4575-E6D152F24BB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14BC878-43EB-7FFE-C0DB-28CEC1E0E3A2}"/>
              </a:ext>
            </a:extLst>
          </p:cNvPr>
          <p:cNvSpPr/>
          <p:nvPr/>
        </p:nvSpPr>
        <p:spPr>
          <a:xfrm>
            <a:off x="5431413" y="2024470"/>
            <a:ext cx="6469039" cy="18071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b="1" dirty="0">
                <a:solidFill>
                  <a:schemeClr val="accent2"/>
                </a:solidFill>
                <a:effectLst/>
                <a:latin typeface="Times New Roman" panose="02020603050405020304" pitchFamily="18" charset="0"/>
                <a:cs typeface="Times New Roman" panose="02020603050405020304" pitchFamily="18" charset="0"/>
              </a:rPr>
              <a:t>@Projection(types = </a:t>
            </a:r>
            <a:r>
              <a:rPr lang="fr-FR" sz="2000" b="1" dirty="0" err="1">
                <a:solidFill>
                  <a:schemeClr val="accent2"/>
                </a:solidFill>
                <a:effectLst/>
                <a:latin typeface="Times New Roman" panose="02020603050405020304" pitchFamily="18" charset="0"/>
                <a:cs typeface="Times New Roman" panose="02020603050405020304" pitchFamily="18" charset="0"/>
              </a:rPr>
              <a:t>Compte.class,name</a:t>
            </a:r>
            <a:r>
              <a:rPr lang="fr-FR" sz="2000" b="1" dirty="0">
                <a:solidFill>
                  <a:schemeClr val="accent2"/>
                </a:solidFill>
                <a:effectLst/>
                <a:latin typeface="Times New Roman" panose="02020603050405020304" pitchFamily="18" charset="0"/>
                <a:cs typeface="Times New Roman" panose="02020603050405020304" pitchFamily="18" charset="0"/>
              </a:rPr>
              <a:t> = "p2")</a:t>
            </a:r>
            <a:br>
              <a:rPr lang="fr-FR" sz="2000" b="1" dirty="0">
                <a:solidFill>
                  <a:schemeClr val="accent2"/>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public interface CompteProjections1 {</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        public Long </a:t>
            </a:r>
            <a:r>
              <a:rPr lang="fr-FR" sz="2000" b="1" dirty="0" err="1">
                <a:solidFill>
                  <a:schemeClr val="tx1"/>
                </a:solidFill>
                <a:effectLst/>
                <a:latin typeface="Times New Roman" panose="02020603050405020304" pitchFamily="18" charset="0"/>
                <a:cs typeface="Times New Roman" panose="02020603050405020304" pitchFamily="18" charset="0"/>
              </a:rPr>
              <a:t>getId</a:t>
            </a:r>
            <a:r>
              <a:rPr lang="fr-FR" sz="2000" b="1" dirty="0">
                <a:solidFill>
                  <a:schemeClr val="tx1"/>
                </a:solidFill>
                <a:effectLst/>
                <a:latin typeface="Times New Roman" panose="02020603050405020304" pitchFamily="18" charset="0"/>
                <a:cs typeface="Times New Roman" panose="02020603050405020304" pitchFamily="18" charset="0"/>
              </a:rPr>
              <a:t>();</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        public Double </a:t>
            </a:r>
            <a:r>
              <a:rPr lang="fr-FR" sz="2000" b="1" dirty="0" err="1">
                <a:solidFill>
                  <a:schemeClr val="tx1"/>
                </a:solidFill>
                <a:effectLst/>
                <a:latin typeface="Times New Roman" panose="02020603050405020304" pitchFamily="18" charset="0"/>
                <a:cs typeface="Times New Roman" panose="02020603050405020304" pitchFamily="18" charset="0"/>
              </a:rPr>
              <a:t>getSolde</a:t>
            </a:r>
            <a:r>
              <a:rPr lang="fr-FR" sz="2000" b="1" dirty="0">
                <a:solidFill>
                  <a:schemeClr val="tx1"/>
                </a:solidFill>
                <a:effectLst/>
                <a:latin typeface="Times New Roman" panose="02020603050405020304" pitchFamily="18" charset="0"/>
                <a:cs typeface="Times New Roman" panose="02020603050405020304" pitchFamily="18" charset="0"/>
              </a:rPr>
              <a:t>();</a:t>
            </a:r>
          </a:p>
          <a:p>
            <a:r>
              <a:rPr lang="fr-FR" sz="2000" dirty="0">
                <a:solidFill>
                  <a:srgbClr val="CC7832"/>
                </a:solidFill>
                <a:latin typeface="JetBrains Mono"/>
              </a:rPr>
              <a:t>	</a:t>
            </a:r>
            <a:r>
              <a:rPr lang="fr-FR" sz="2000" b="1" dirty="0">
                <a:solidFill>
                  <a:schemeClr val="tx1"/>
                </a:solidFill>
                <a:latin typeface="Times New Roman" panose="02020603050405020304" pitchFamily="18" charset="0"/>
                <a:cs typeface="Times New Roman" panose="02020603050405020304" pitchFamily="18" charset="0"/>
              </a:rPr>
              <a:t> public Date </a:t>
            </a:r>
            <a:r>
              <a:rPr lang="fr-FR" sz="2000" b="1" dirty="0" err="1">
                <a:solidFill>
                  <a:schemeClr val="tx1"/>
                </a:solidFill>
                <a:latin typeface="Times New Roman" panose="02020603050405020304" pitchFamily="18" charset="0"/>
                <a:cs typeface="Times New Roman" panose="02020603050405020304" pitchFamily="18" charset="0"/>
              </a:rPr>
              <a:t>getDateCreaion</a:t>
            </a:r>
            <a:r>
              <a:rPr lang="fr-FR" sz="2000" b="1" dirty="0">
                <a:solidFill>
                  <a:schemeClr val="tx1"/>
                </a:solidFill>
                <a:latin typeface="Times New Roman" panose="02020603050405020304" pitchFamily="18" charset="0"/>
                <a:cs typeface="Times New Roman" panose="02020603050405020304" pitchFamily="18" charset="0"/>
              </a:rPr>
              <a:t>()</a:t>
            </a:r>
            <a:br>
              <a:rPr lang="fr-FR" sz="2000" b="1" dirty="0">
                <a:solidFill>
                  <a:schemeClr val="tx1"/>
                </a:solidFill>
                <a:effectLst/>
                <a:latin typeface="Times New Roman" panose="02020603050405020304" pitchFamily="18" charset="0"/>
                <a:cs typeface="Times New Roman" panose="02020603050405020304" pitchFamily="18" charset="0"/>
              </a:rPr>
            </a:br>
            <a:r>
              <a:rPr lang="fr-FR" sz="2000" b="1" dirty="0">
                <a:solidFill>
                  <a:schemeClr val="tx1"/>
                </a:solidFill>
                <a:effectLst/>
                <a:latin typeface="Times New Roman" panose="02020603050405020304" pitchFamily="18" charset="0"/>
                <a:cs typeface="Times New Roman" panose="02020603050405020304" pitchFamily="18" charset="0"/>
              </a:rPr>
              <a:t>}</a:t>
            </a:r>
            <a:r>
              <a:rPr lang="fr-FR" sz="2000" dirty="0">
                <a:solidFill>
                  <a:srgbClr val="CC7832"/>
                </a:solidFill>
                <a:latin typeface="JetBrains Mono"/>
              </a:rPr>
              <a:t>;</a:t>
            </a:r>
            <a:endParaRPr lang="fr-FR" sz="2000" b="1" dirty="0">
              <a:solidFill>
                <a:schemeClr val="tx1"/>
              </a:solidFill>
              <a:effectLst/>
              <a:latin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B9E66644-4B7B-2FD7-A301-ECE5FA57E3B4}"/>
              </a:ext>
            </a:extLst>
          </p:cNvPr>
          <p:cNvSpPr txBox="1"/>
          <p:nvPr/>
        </p:nvSpPr>
        <p:spPr>
          <a:xfrm>
            <a:off x="5431413" y="1569710"/>
            <a:ext cx="2948436"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CompteProjections2.java</a:t>
            </a:r>
          </a:p>
        </p:txBody>
      </p:sp>
      <p:sp>
        <p:nvSpPr>
          <p:cNvPr id="14" name="ZoneTexte 13">
            <a:extLst>
              <a:ext uri="{FF2B5EF4-FFF2-40B4-BE49-F238E27FC236}">
                <a16:creationId xmlns:a16="http://schemas.microsoft.com/office/drawing/2014/main" id="{F9E5F49D-3794-38E8-9558-92CB9460E324}"/>
              </a:ext>
            </a:extLst>
          </p:cNvPr>
          <p:cNvSpPr txBox="1"/>
          <p:nvPr/>
        </p:nvSpPr>
        <p:spPr>
          <a:xfrm>
            <a:off x="2225907" y="4981433"/>
            <a:ext cx="8929410"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fr-FR" sz="2000" dirty="0">
                <a:latin typeface="Times New Roman" panose="02020603050405020304" pitchFamily="18" charset="0"/>
                <a:cs typeface="Times New Roman" panose="02020603050405020304" pitchFamily="18" charset="0"/>
              </a:rPr>
              <a:t>Lorsque un client veut de consulter notre web service par un navigateur par Exemple je retourne dans le corps de requête ID, Solde et Date Création pour Compte seulement. </a:t>
            </a:r>
          </a:p>
        </p:txBody>
      </p:sp>
      <p:sp>
        <p:nvSpPr>
          <p:cNvPr id="15" name="Flèche : droite 14">
            <a:extLst>
              <a:ext uri="{FF2B5EF4-FFF2-40B4-BE49-F238E27FC236}">
                <a16:creationId xmlns:a16="http://schemas.microsoft.com/office/drawing/2014/main" id="{55FA1D36-AB39-6CB6-4AEE-DDE0142E976D}"/>
              </a:ext>
            </a:extLst>
          </p:cNvPr>
          <p:cNvSpPr/>
          <p:nvPr/>
        </p:nvSpPr>
        <p:spPr>
          <a:xfrm>
            <a:off x="818866" y="4981433"/>
            <a:ext cx="791570" cy="40010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63877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7918770-91D2-4289-A92F-6B7CA23C1437}"/>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584A7B52-BFC7-0CAC-4E38-B47746167EED}"/>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8-Exposer une API Restfull en utilisant Spring Data Rest en exploitant des projections(suite)</a:t>
            </a:r>
            <a:endParaRPr lang="fr-FR" sz="2400"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F8085296-8223-5069-6D14-62746625D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813" y="1601847"/>
            <a:ext cx="9048861" cy="5087501"/>
          </a:xfrm>
          <a:prstGeom prst="rect">
            <a:avLst/>
          </a:prstGeom>
        </p:spPr>
      </p:pic>
      <p:sp>
        <p:nvSpPr>
          <p:cNvPr id="9" name="ZoneTexte 8">
            <a:extLst>
              <a:ext uri="{FF2B5EF4-FFF2-40B4-BE49-F238E27FC236}">
                <a16:creationId xmlns:a16="http://schemas.microsoft.com/office/drawing/2014/main" id="{1B3AE53D-C067-A29E-8448-9734A769F6DC}"/>
              </a:ext>
            </a:extLst>
          </p:cNvPr>
          <p:cNvSpPr txBox="1"/>
          <p:nvPr/>
        </p:nvSpPr>
        <p:spPr>
          <a:xfrm>
            <a:off x="2060813" y="1178770"/>
            <a:ext cx="6973960"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Voici la résultat pour Consulter liste de comptes par projection p2:</a:t>
            </a:r>
          </a:p>
        </p:txBody>
      </p:sp>
      <p:sp>
        <p:nvSpPr>
          <p:cNvPr id="10" name="Flèche : droite 9">
            <a:extLst>
              <a:ext uri="{FF2B5EF4-FFF2-40B4-BE49-F238E27FC236}">
                <a16:creationId xmlns:a16="http://schemas.microsoft.com/office/drawing/2014/main" id="{A1499BCA-006F-3397-2EF5-DDB15B397579}"/>
              </a:ext>
            </a:extLst>
          </p:cNvPr>
          <p:cNvSpPr/>
          <p:nvPr/>
        </p:nvSpPr>
        <p:spPr>
          <a:xfrm>
            <a:off x="1214650" y="1178770"/>
            <a:ext cx="750627" cy="42307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1106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35E91DA8-5E37-3333-6731-63BADBDEED66}"/>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162187F0-B1A8-4E89-EED2-1F3285C07F04}"/>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9-Créer les DTOS et </a:t>
            </a:r>
            <a:r>
              <a:rPr lang="fr-FR" sz="2400" dirty="0" err="1">
                <a:latin typeface="Times New Roman" panose="02020603050405020304" pitchFamily="18" charset="0"/>
                <a:cs typeface="Times New Roman" panose="02020603050405020304" pitchFamily="18" charset="0"/>
              </a:rPr>
              <a:t>Mappers</a:t>
            </a:r>
            <a:endParaRPr lang="fr-FR" sz="24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DB58181-BE0F-85CA-124F-C0D5927B6C0F}"/>
              </a:ext>
            </a:extLst>
          </p:cNvPr>
          <p:cNvSpPr/>
          <p:nvPr/>
        </p:nvSpPr>
        <p:spPr>
          <a:xfrm>
            <a:off x="372096" y="3025409"/>
            <a:ext cx="5723904" cy="267253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@Data @NoArgsConstructor</a:t>
            </a:r>
          </a:p>
          <a:p>
            <a:r>
              <a:rPr lang="fr-FR" sz="2000" dirty="0">
                <a:solidFill>
                  <a:schemeClr val="accent2"/>
                </a:solidFill>
                <a:effectLst/>
                <a:latin typeface="Times New Roman" panose="02020603050405020304" pitchFamily="18" charset="0"/>
                <a:cs typeface="Times New Roman" panose="02020603050405020304" pitchFamily="18" charset="0"/>
              </a:rPr>
              <a:t>@AllArgsConstructor @Builder</a:t>
            </a:r>
          </a:p>
          <a:p>
            <a:r>
              <a:rPr lang="fr-FR" sz="2000" dirty="0">
                <a:solidFill>
                  <a:schemeClr val="tx1"/>
                </a:solidFill>
                <a:effectLst/>
                <a:latin typeface="Times New Roman" panose="02020603050405020304" pitchFamily="18" charset="0"/>
                <a:cs typeface="Times New Roman" panose="02020603050405020304" pitchFamily="18" charset="0"/>
              </a:rPr>
              <a:t>public class </a:t>
            </a:r>
            <a:r>
              <a:rPr lang="fr-FR" sz="2000" dirty="0" err="1">
                <a:solidFill>
                  <a:schemeClr val="accent2"/>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p>
          <a:p>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Date </a:t>
            </a:r>
            <a:r>
              <a:rPr lang="fr-FR" sz="2000" dirty="0" err="1">
                <a:solidFill>
                  <a:schemeClr val="tx1"/>
                </a:solidFill>
                <a:effectLst/>
                <a:latin typeface="Times New Roman" panose="02020603050405020304" pitchFamily="18" charset="0"/>
                <a:cs typeface="Times New Roman" panose="02020603050405020304" pitchFamily="18" charset="0"/>
              </a:rPr>
              <a:t>dateCreation</a:t>
            </a:r>
            <a:r>
              <a:rPr lang="fr-FR" sz="2000" dirty="0">
                <a:solidFill>
                  <a:schemeClr val="tx1"/>
                </a:solidFill>
                <a:effectLst/>
                <a:latin typeface="Times New Roman" panose="02020603050405020304" pitchFamily="18" charset="0"/>
                <a:cs typeface="Times New Roman" panose="02020603050405020304" pitchFamily="18" charset="0"/>
              </a:rPr>
              <a:t>;</a:t>
            </a:r>
          </a:p>
          <a:p>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Double solde;</a:t>
            </a:r>
          </a:p>
          <a:p>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TypeCompte</a:t>
            </a:r>
            <a:r>
              <a:rPr lang="fr-FR" sz="2000" dirty="0">
                <a:solidFill>
                  <a:schemeClr val="tx1"/>
                </a:solidFill>
                <a:effectLst/>
                <a:latin typeface="Times New Roman" panose="02020603050405020304" pitchFamily="18" charset="0"/>
                <a:cs typeface="Times New Roman" panose="02020603050405020304" pitchFamily="18" charset="0"/>
              </a:rPr>
              <a:t> type;</a:t>
            </a:r>
          </a:p>
          <a:p>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9" name="ZoneTexte 8">
            <a:extLst>
              <a:ext uri="{FF2B5EF4-FFF2-40B4-BE49-F238E27FC236}">
                <a16:creationId xmlns:a16="http://schemas.microsoft.com/office/drawing/2014/main" id="{864AF418-0CB9-78D1-5D12-B46BFC8955A1}"/>
              </a:ext>
            </a:extLst>
          </p:cNvPr>
          <p:cNvSpPr txBox="1"/>
          <p:nvPr/>
        </p:nvSpPr>
        <p:spPr>
          <a:xfrm>
            <a:off x="271780" y="2525141"/>
            <a:ext cx="3022174" cy="400110"/>
          </a:xfrm>
          <a:prstGeom prst="rect">
            <a:avLst/>
          </a:prstGeom>
          <a:noFill/>
        </p:spPr>
        <p:txBody>
          <a:bodyPr wrap="none" rtlCol="0">
            <a:spAutoFit/>
          </a:bodyPr>
          <a:lstStyle/>
          <a:p>
            <a:r>
              <a:rPr lang="fr-FR" sz="2000" b="1" dirty="0">
                <a:latin typeface="Times New Roman" panose="02020603050405020304" pitchFamily="18" charset="0"/>
                <a:cs typeface="Times New Roman" panose="02020603050405020304" pitchFamily="18" charset="0"/>
              </a:rPr>
              <a:t>CompteRequestDTO.java</a:t>
            </a:r>
          </a:p>
        </p:txBody>
      </p:sp>
      <p:sp>
        <p:nvSpPr>
          <p:cNvPr id="12" name="Rectangle 11">
            <a:extLst>
              <a:ext uri="{FF2B5EF4-FFF2-40B4-BE49-F238E27FC236}">
                <a16:creationId xmlns:a16="http://schemas.microsoft.com/office/drawing/2014/main" id="{1CAFE55F-C686-C12B-AD29-4587084D6C77}"/>
              </a:ext>
            </a:extLst>
          </p:cNvPr>
          <p:cNvSpPr/>
          <p:nvPr/>
        </p:nvSpPr>
        <p:spPr>
          <a:xfrm>
            <a:off x="7168662" y="2979901"/>
            <a:ext cx="5195581" cy="271803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@Data @NoArgsConstructor @AllArgsConstructor @Builder</a:t>
            </a:r>
            <a:br>
              <a:rPr lang="fr-FR" sz="2000" dirty="0">
                <a:solidFill>
                  <a:schemeClr val="accent2"/>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class </a:t>
            </a:r>
            <a:r>
              <a:rPr lang="fr-FR" sz="2000" dirty="0" err="1">
                <a:solidFill>
                  <a:schemeClr val="accent2"/>
                </a:solidFill>
                <a:effectLst/>
                <a:latin typeface="Times New Roman" panose="02020603050405020304" pitchFamily="18" charset="0"/>
                <a:cs typeface="Times New Roman" panose="02020603050405020304" pitchFamily="18" charset="0"/>
              </a:rPr>
              <a:t>CompteResponseDTO</a:t>
            </a:r>
            <a:r>
              <a:rPr lang="fr-FR" sz="2000" dirty="0">
                <a:solidFill>
                  <a:schemeClr val="accent2"/>
                </a:solidFill>
                <a:effectLst/>
                <a:latin typeface="Times New Roman" panose="02020603050405020304" pitchFamily="18" charset="0"/>
                <a:cs typeface="Times New Roman" panose="02020603050405020304" pitchFamily="18" charset="0"/>
              </a:rPr>
              <a:t> </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rgbClr val="A9B7C6"/>
                </a:solidFill>
                <a:effectLst/>
                <a:latin typeface="JetBrains Mono"/>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Long id;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Double solde;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Date </a:t>
            </a:r>
            <a:r>
              <a:rPr lang="fr-FR" sz="2000" dirty="0" err="1">
                <a:solidFill>
                  <a:schemeClr val="tx1"/>
                </a:solidFill>
                <a:effectLst/>
                <a:latin typeface="Times New Roman" panose="02020603050405020304" pitchFamily="18" charset="0"/>
                <a:cs typeface="Times New Roman" panose="02020603050405020304" pitchFamily="18" charset="0"/>
              </a:rPr>
              <a:t>dateCreation</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TypeCompte</a:t>
            </a:r>
            <a:r>
              <a:rPr lang="fr-FR" sz="2000" dirty="0">
                <a:solidFill>
                  <a:schemeClr val="tx1"/>
                </a:solidFill>
                <a:effectLst/>
                <a:latin typeface="Times New Roman" panose="02020603050405020304" pitchFamily="18" charset="0"/>
                <a:cs typeface="Times New Roman" panose="02020603050405020304" pitchFamily="18" charset="0"/>
              </a:rPr>
              <a:t> type;</a:t>
            </a:r>
            <a:br>
              <a:rPr lang="fr-FR" sz="2000" dirty="0">
                <a:solidFill>
                  <a:srgbClr val="CC7832"/>
                </a:solidFill>
                <a:effectLst/>
                <a:latin typeface="JetBrains Mono"/>
              </a:rPr>
            </a:br>
            <a:r>
              <a:rPr lang="fr-FR" sz="2000" dirty="0">
                <a:solidFill>
                  <a:schemeClr val="tx1"/>
                </a:solidFill>
                <a:effectLst/>
                <a:latin typeface="JetBrains Mono"/>
              </a:rPr>
              <a:t>}</a:t>
            </a:r>
          </a:p>
        </p:txBody>
      </p:sp>
      <p:sp>
        <p:nvSpPr>
          <p:cNvPr id="13" name="ZoneTexte 12">
            <a:extLst>
              <a:ext uri="{FF2B5EF4-FFF2-40B4-BE49-F238E27FC236}">
                <a16:creationId xmlns:a16="http://schemas.microsoft.com/office/drawing/2014/main" id="{13B95650-3375-DB83-6DB3-447F20E7DFB4}"/>
              </a:ext>
            </a:extLst>
          </p:cNvPr>
          <p:cNvSpPr txBox="1"/>
          <p:nvPr/>
        </p:nvSpPr>
        <p:spPr>
          <a:xfrm>
            <a:off x="7168662" y="2525141"/>
            <a:ext cx="3899440"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CompteResponseDTO.java</a:t>
            </a:r>
          </a:p>
        </p:txBody>
      </p:sp>
      <p:sp>
        <p:nvSpPr>
          <p:cNvPr id="15" name="Flèche : droite 14">
            <a:extLst>
              <a:ext uri="{FF2B5EF4-FFF2-40B4-BE49-F238E27FC236}">
                <a16:creationId xmlns:a16="http://schemas.microsoft.com/office/drawing/2014/main" id="{5FC903E8-8F91-8039-9049-942535D3A924}"/>
              </a:ext>
            </a:extLst>
          </p:cNvPr>
          <p:cNvSpPr/>
          <p:nvPr/>
        </p:nvSpPr>
        <p:spPr>
          <a:xfrm>
            <a:off x="1023582" y="1160060"/>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FB49EF09-A983-BAB3-EFCE-72CF06739AF1}"/>
              </a:ext>
            </a:extLst>
          </p:cNvPr>
          <p:cNvSpPr txBox="1"/>
          <p:nvPr/>
        </p:nvSpPr>
        <p:spPr>
          <a:xfrm>
            <a:off x="2182056" y="1126030"/>
            <a:ext cx="917174"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DTO</a:t>
            </a:r>
          </a:p>
        </p:txBody>
      </p:sp>
      <p:sp>
        <p:nvSpPr>
          <p:cNvPr id="17" name="Flèche : droite 16">
            <a:extLst>
              <a:ext uri="{FF2B5EF4-FFF2-40B4-BE49-F238E27FC236}">
                <a16:creationId xmlns:a16="http://schemas.microsoft.com/office/drawing/2014/main" id="{1FB4D763-B1B8-FDE5-06AE-376AD0EC4B41}"/>
              </a:ext>
            </a:extLst>
          </p:cNvPr>
          <p:cNvSpPr/>
          <p:nvPr/>
        </p:nvSpPr>
        <p:spPr>
          <a:xfrm>
            <a:off x="6264322" y="3944203"/>
            <a:ext cx="614150" cy="3957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65244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E7B428E6-65AA-3727-CA6F-1533C893952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AB461996-418E-55D3-CA94-1AC4F2501D76}"/>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9-Créer les DTOS et </a:t>
            </a:r>
            <a:r>
              <a:rPr lang="fr-FR" sz="2400" dirty="0" err="1">
                <a:latin typeface="Times New Roman" panose="02020603050405020304" pitchFamily="18" charset="0"/>
                <a:cs typeface="Times New Roman" panose="02020603050405020304" pitchFamily="18" charset="0"/>
              </a:rPr>
              <a:t>Mappers</a:t>
            </a:r>
            <a:endParaRPr lang="fr-FR" sz="24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F144386-5A1C-6078-9B83-F70B9D8ADE91}"/>
              </a:ext>
            </a:extLst>
          </p:cNvPr>
          <p:cNvSpPr/>
          <p:nvPr/>
        </p:nvSpPr>
        <p:spPr>
          <a:xfrm>
            <a:off x="437322" y="2719533"/>
            <a:ext cx="9129759" cy="350530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@Component</a:t>
            </a:r>
          </a:p>
          <a:p>
            <a:r>
              <a:rPr lang="fr-FR" sz="2000" dirty="0">
                <a:solidFill>
                  <a:schemeClr val="tx2"/>
                </a:solidFill>
                <a:effectLst/>
                <a:latin typeface="Times New Roman" panose="02020603050405020304" pitchFamily="18" charset="0"/>
                <a:cs typeface="Times New Roman" panose="02020603050405020304" pitchFamily="18" charset="0"/>
              </a:rPr>
              <a:t>public class </a:t>
            </a:r>
            <a:r>
              <a:rPr lang="fr-FR" sz="2000" b="1" dirty="0" err="1">
                <a:solidFill>
                  <a:schemeClr val="accent2"/>
                </a:solidFill>
                <a:effectLst/>
                <a:latin typeface="Times New Roman" panose="02020603050405020304" pitchFamily="18" charset="0"/>
                <a:cs typeface="Times New Roman" panose="02020603050405020304" pitchFamily="18" charset="0"/>
              </a:rPr>
              <a:t>CompteMapper</a:t>
            </a:r>
            <a:r>
              <a:rPr lang="fr-FR" sz="2000" dirty="0">
                <a:solidFill>
                  <a:schemeClr val="tx2"/>
                </a:solidFill>
                <a:effectLst/>
                <a:latin typeface="Times New Roman" panose="02020603050405020304" pitchFamily="18" charset="0"/>
                <a:cs typeface="Times New Roman" panose="02020603050405020304" pitchFamily="18" charset="0"/>
              </a:rPr>
              <a:t> {</a:t>
            </a:r>
          </a:p>
          <a:p>
            <a:r>
              <a:rPr lang="fr-FR" sz="2000" dirty="0">
                <a:solidFill>
                  <a:schemeClr val="tx2"/>
                </a:solidFill>
                <a:effectLst/>
                <a:latin typeface="Times New Roman" panose="02020603050405020304" pitchFamily="18" charset="0"/>
                <a:cs typeface="Times New Roman" panose="02020603050405020304" pitchFamily="18" charset="0"/>
              </a:rPr>
              <a:t>    public </a:t>
            </a:r>
            <a:r>
              <a:rPr lang="fr-FR" sz="2000" dirty="0" err="1">
                <a:solidFill>
                  <a:schemeClr val="tx2"/>
                </a:solidFill>
                <a:effectLst/>
                <a:latin typeface="Times New Roman" panose="02020603050405020304" pitchFamily="18" charset="0"/>
                <a:cs typeface="Times New Roman" panose="02020603050405020304" pitchFamily="18" charset="0"/>
              </a:rPr>
              <a:t>CompteResponseDTO</a:t>
            </a:r>
            <a:r>
              <a:rPr lang="fr-FR" sz="2000" dirty="0">
                <a:solidFill>
                  <a:schemeClr val="tx2"/>
                </a:solidFill>
                <a:effectLst/>
                <a:latin typeface="Times New Roman" panose="02020603050405020304" pitchFamily="18" charset="0"/>
                <a:cs typeface="Times New Roman" panose="02020603050405020304" pitchFamily="18" charset="0"/>
              </a:rPr>
              <a:t> </a:t>
            </a:r>
            <a:r>
              <a:rPr lang="fr-FR" sz="2000" dirty="0" err="1">
                <a:solidFill>
                  <a:schemeClr val="tx2"/>
                </a:solidFill>
                <a:effectLst/>
                <a:latin typeface="Times New Roman" panose="02020603050405020304" pitchFamily="18" charset="0"/>
                <a:cs typeface="Times New Roman" panose="02020603050405020304" pitchFamily="18" charset="0"/>
              </a:rPr>
              <a:t>fromCompte</a:t>
            </a:r>
            <a:r>
              <a:rPr lang="fr-FR" sz="2000" dirty="0">
                <a:solidFill>
                  <a:schemeClr val="tx2"/>
                </a:solidFill>
                <a:effectLst/>
                <a:latin typeface="Times New Roman" panose="02020603050405020304" pitchFamily="18" charset="0"/>
                <a:cs typeface="Times New Roman" panose="02020603050405020304" pitchFamily="18" charset="0"/>
              </a:rPr>
              <a:t>(Compte </a:t>
            </a:r>
            <a:r>
              <a:rPr lang="fr-FR" sz="2000" dirty="0" err="1">
                <a:solidFill>
                  <a:schemeClr val="tx2"/>
                </a:solidFill>
                <a:effectLst/>
                <a:latin typeface="Times New Roman" panose="02020603050405020304" pitchFamily="18" charset="0"/>
                <a:cs typeface="Times New Roman" panose="02020603050405020304" pitchFamily="18" charset="0"/>
              </a:rPr>
              <a:t>compte</a:t>
            </a:r>
            <a:r>
              <a:rPr lang="fr-FR" sz="2000" dirty="0">
                <a:solidFill>
                  <a:schemeClr val="tx2"/>
                </a:solidFill>
                <a:effectLst/>
                <a:latin typeface="Times New Roman" panose="02020603050405020304" pitchFamily="18" charset="0"/>
                <a:cs typeface="Times New Roman" panose="02020603050405020304" pitchFamily="18" charset="0"/>
              </a:rPr>
              <a:t>)</a:t>
            </a:r>
          </a:p>
          <a:p>
            <a:r>
              <a:rPr lang="fr-FR" sz="2000" dirty="0">
                <a:solidFill>
                  <a:schemeClr val="tx2"/>
                </a:solidFill>
                <a:effectLst/>
                <a:latin typeface="Times New Roman" panose="02020603050405020304" pitchFamily="18" charset="0"/>
                <a:cs typeface="Times New Roman" panose="02020603050405020304" pitchFamily="18" charset="0"/>
              </a:rPr>
              <a:t>    {</a:t>
            </a:r>
          </a:p>
          <a:p>
            <a:r>
              <a:rPr lang="fr-FR" sz="2000" dirty="0">
                <a:solidFill>
                  <a:schemeClr val="tx2"/>
                </a:solidFill>
                <a:effectLst/>
                <a:latin typeface="Times New Roman" panose="02020603050405020304" pitchFamily="18" charset="0"/>
                <a:cs typeface="Times New Roman" panose="02020603050405020304" pitchFamily="18" charset="0"/>
              </a:rPr>
              <a:t>        </a:t>
            </a:r>
            <a:r>
              <a:rPr lang="fr-FR" sz="2000" dirty="0" err="1">
                <a:solidFill>
                  <a:schemeClr val="tx2"/>
                </a:solidFill>
                <a:effectLst/>
                <a:latin typeface="Times New Roman" panose="02020603050405020304" pitchFamily="18" charset="0"/>
                <a:cs typeface="Times New Roman" panose="02020603050405020304" pitchFamily="18" charset="0"/>
              </a:rPr>
              <a:t>CompteResponseDTO</a:t>
            </a:r>
            <a:r>
              <a:rPr lang="fr-FR" sz="2000" dirty="0">
                <a:solidFill>
                  <a:schemeClr val="tx2"/>
                </a:solidFill>
                <a:effectLst/>
                <a:latin typeface="Times New Roman" panose="02020603050405020304" pitchFamily="18" charset="0"/>
                <a:cs typeface="Times New Roman" panose="02020603050405020304" pitchFamily="18" charset="0"/>
              </a:rPr>
              <a:t> </a:t>
            </a:r>
            <a:r>
              <a:rPr lang="fr-FR" sz="2000" dirty="0" err="1">
                <a:solidFill>
                  <a:schemeClr val="tx2"/>
                </a:solidFill>
                <a:effectLst/>
                <a:latin typeface="Times New Roman" panose="02020603050405020304" pitchFamily="18" charset="0"/>
                <a:cs typeface="Times New Roman" panose="02020603050405020304" pitchFamily="18" charset="0"/>
              </a:rPr>
              <a:t>compteResponseDTO</a:t>
            </a:r>
            <a:r>
              <a:rPr lang="fr-FR" sz="2000" dirty="0">
                <a:solidFill>
                  <a:schemeClr val="tx2"/>
                </a:solidFill>
                <a:effectLst/>
                <a:latin typeface="Times New Roman" panose="02020603050405020304" pitchFamily="18" charset="0"/>
                <a:cs typeface="Times New Roman" panose="02020603050405020304" pitchFamily="18" charset="0"/>
              </a:rPr>
              <a:t> = new </a:t>
            </a:r>
            <a:r>
              <a:rPr lang="fr-FR" sz="2000" dirty="0" err="1">
                <a:solidFill>
                  <a:schemeClr val="tx2"/>
                </a:solidFill>
                <a:effectLst/>
                <a:latin typeface="Times New Roman" panose="02020603050405020304" pitchFamily="18" charset="0"/>
                <a:cs typeface="Times New Roman" panose="02020603050405020304" pitchFamily="18" charset="0"/>
              </a:rPr>
              <a:t>CompteResponseDTO</a:t>
            </a:r>
            <a:r>
              <a:rPr lang="fr-FR" sz="2000" dirty="0">
                <a:solidFill>
                  <a:schemeClr val="tx2"/>
                </a:solidFill>
                <a:effectLst/>
                <a:latin typeface="Times New Roman" panose="02020603050405020304" pitchFamily="18" charset="0"/>
                <a:cs typeface="Times New Roman" panose="02020603050405020304" pitchFamily="18" charset="0"/>
              </a:rPr>
              <a:t>();</a:t>
            </a:r>
          </a:p>
          <a:p>
            <a:r>
              <a:rPr lang="fr-FR" sz="2000" dirty="0">
                <a:solidFill>
                  <a:schemeClr val="tx2"/>
                </a:solidFill>
                <a:effectLst/>
                <a:latin typeface="Times New Roman" panose="02020603050405020304" pitchFamily="18" charset="0"/>
                <a:cs typeface="Times New Roman" panose="02020603050405020304" pitchFamily="18" charset="0"/>
              </a:rPr>
              <a:t>        </a:t>
            </a:r>
            <a:r>
              <a:rPr lang="fr-FR" sz="2000" dirty="0" err="1">
                <a:solidFill>
                  <a:schemeClr val="tx2"/>
                </a:solidFill>
                <a:effectLst/>
                <a:latin typeface="Times New Roman" panose="02020603050405020304" pitchFamily="18" charset="0"/>
                <a:cs typeface="Times New Roman" panose="02020603050405020304" pitchFamily="18" charset="0"/>
              </a:rPr>
              <a:t>BeanUtils.copyProperties</a:t>
            </a:r>
            <a:r>
              <a:rPr lang="fr-FR" sz="2000" dirty="0">
                <a:solidFill>
                  <a:schemeClr val="tx2"/>
                </a:solidFill>
                <a:effectLst/>
                <a:latin typeface="Times New Roman" panose="02020603050405020304" pitchFamily="18" charset="0"/>
                <a:cs typeface="Times New Roman" panose="02020603050405020304" pitchFamily="18" charset="0"/>
              </a:rPr>
              <a:t>(</a:t>
            </a:r>
            <a:r>
              <a:rPr lang="fr-FR" sz="2000" dirty="0" err="1">
                <a:solidFill>
                  <a:schemeClr val="tx2"/>
                </a:solidFill>
                <a:effectLst/>
                <a:latin typeface="Times New Roman" panose="02020603050405020304" pitchFamily="18" charset="0"/>
                <a:cs typeface="Times New Roman" panose="02020603050405020304" pitchFamily="18" charset="0"/>
              </a:rPr>
              <a:t>compte,compteResponseDTO</a:t>
            </a:r>
            <a:r>
              <a:rPr lang="fr-FR" sz="2000" dirty="0">
                <a:solidFill>
                  <a:schemeClr val="tx2"/>
                </a:solidFill>
                <a:effectLst/>
                <a:latin typeface="Times New Roman" panose="02020603050405020304" pitchFamily="18" charset="0"/>
                <a:cs typeface="Times New Roman" panose="02020603050405020304" pitchFamily="18" charset="0"/>
              </a:rPr>
              <a:t>);</a:t>
            </a:r>
          </a:p>
          <a:p>
            <a:r>
              <a:rPr lang="fr-FR" sz="2000" dirty="0">
                <a:solidFill>
                  <a:schemeClr val="tx2"/>
                </a:solidFill>
                <a:effectLst/>
                <a:latin typeface="Times New Roman" panose="02020603050405020304" pitchFamily="18" charset="0"/>
                <a:cs typeface="Times New Roman" panose="02020603050405020304" pitchFamily="18" charset="0"/>
              </a:rPr>
              <a:t>        return </a:t>
            </a:r>
            <a:r>
              <a:rPr lang="fr-FR" sz="2000" dirty="0" err="1">
                <a:solidFill>
                  <a:schemeClr val="tx2"/>
                </a:solidFill>
                <a:effectLst/>
                <a:latin typeface="Times New Roman" panose="02020603050405020304" pitchFamily="18" charset="0"/>
                <a:cs typeface="Times New Roman" panose="02020603050405020304" pitchFamily="18" charset="0"/>
              </a:rPr>
              <a:t>compteResponseDTO</a:t>
            </a:r>
            <a:r>
              <a:rPr lang="fr-FR" sz="2000" dirty="0">
                <a:solidFill>
                  <a:schemeClr val="tx2"/>
                </a:solidFill>
                <a:effectLst/>
                <a:latin typeface="Times New Roman" panose="02020603050405020304" pitchFamily="18" charset="0"/>
                <a:cs typeface="Times New Roman" panose="02020603050405020304" pitchFamily="18" charset="0"/>
              </a:rPr>
              <a:t>;</a:t>
            </a:r>
          </a:p>
          <a:p>
            <a:r>
              <a:rPr lang="fr-FR" sz="2000" dirty="0">
                <a:solidFill>
                  <a:schemeClr val="tx2"/>
                </a:solidFill>
                <a:effectLst/>
                <a:latin typeface="Times New Roman" panose="02020603050405020304" pitchFamily="18" charset="0"/>
                <a:cs typeface="Times New Roman" panose="02020603050405020304" pitchFamily="18" charset="0"/>
              </a:rPr>
              <a:t>    }</a:t>
            </a:r>
          </a:p>
          <a:p>
            <a:r>
              <a:rPr lang="fr-FR" sz="2000" dirty="0">
                <a:solidFill>
                  <a:schemeClr val="tx2"/>
                </a:solidFill>
                <a:effectLst/>
                <a:latin typeface="Times New Roman" panose="02020603050405020304" pitchFamily="18" charset="0"/>
                <a:cs typeface="Times New Roman" panose="02020603050405020304" pitchFamily="18" charset="0"/>
              </a:rPr>
              <a:t>}</a:t>
            </a:r>
            <a:endParaRPr lang="fr-FR" sz="2000" dirty="0">
              <a:solidFill>
                <a:schemeClr val="tx2"/>
              </a:solidFill>
              <a:effectLst/>
              <a:latin typeface="JetBrains Mono"/>
            </a:endParaRPr>
          </a:p>
        </p:txBody>
      </p:sp>
      <p:sp>
        <p:nvSpPr>
          <p:cNvPr id="9" name="ZoneTexte 8">
            <a:extLst>
              <a:ext uri="{FF2B5EF4-FFF2-40B4-BE49-F238E27FC236}">
                <a16:creationId xmlns:a16="http://schemas.microsoft.com/office/drawing/2014/main" id="{705FF518-DBD1-E0AF-9681-4DB28BDA64C7}"/>
              </a:ext>
            </a:extLst>
          </p:cNvPr>
          <p:cNvSpPr txBox="1"/>
          <p:nvPr/>
        </p:nvSpPr>
        <p:spPr>
          <a:xfrm>
            <a:off x="437322" y="2264773"/>
            <a:ext cx="3899440"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CompteMapper.java</a:t>
            </a:r>
          </a:p>
        </p:txBody>
      </p:sp>
      <p:sp>
        <p:nvSpPr>
          <p:cNvPr id="10" name="Flèche : droite 9">
            <a:extLst>
              <a:ext uri="{FF2B5EF4-FFF2-40B4-BE49-F238E27FC236}">
                <a16:creationId xmlns:a16="http://schemas.microsoft.com/office/drawing/2014/main" id="{D8AF8027-8884-9AC5-AD3C-384E2756B853}"/>
              </a:ext>
            </a:extLst>
          </p:cNvPr>
          <p:cNvSpPr/>
          <p:nvPr/>
        </p:nvSpPr>
        <p:spPr>
          <a:xfrm>
            <a:off x="1023582" y="1160060"/>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56AE9AAB-B471-8D8B-F797-AB4F282C8F39}"/>
              </a:ext>
            </a:extLst>
          </p:cNvPr>
          <p:cNvSpPr txBox="1"/>
          <p:nvPr/>
        </p:nvSpPr>
        <p:spPr>
          <a:xfrm>
            <a:off x="2182056" y="1126030"/>
            <a:ext cx="1439818" cy="523220"/>
          </a:xfrm>
          <a:prstGeom prst="rect">
            <a:avLst/>
          </a:prstGeom>
          <a:noFill/>
        </p:spPr>
        <p:txBody>
          <a:bodyPr wrap="none" rtlCol="0">
            <a:spAutoFit/>
          </a:bodyPr>
          <a:lstStyle/>
          <a:p>
            <a:r>
              <a:rPr lang="fr-FR" sz="2800" dirty="0" err="1">
                <a:latin typeface="Times New Roman" panose="02020603050405020304" pitchFamily="18" charset="0"/>
                <a:cs typeface="Times New Roman" panose="02020603050405020304" pitchFamily="18" charset="0"/>
              </a:rPr>
              <a:t>Mappers</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081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C366B7FD-A5EF-487A-C831-82AB8CE55F19}"/>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EBB1F57-2504-8BE0-E7A6-02FC41F1EAB7}"/>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0B2360D-C153-F4BE-C6FA-B30DACA33E95}"/>
              </a:ext>
            </a:extLst>
          </p:cNvPr>
          <p:cNvSpPr/>
          <p:nvPr/>
        </p:nvSpPr>
        <p:spPr>
          <a:xfrm>
            <a:off x="437322" y="2719533"/>
            <a:ext cx="9761971" cy="273957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package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com.sdia.ArchitecturesMicroservices.service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com.sdia.ArchitecturesMicroservices.dto.CompteRequestDTO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com.sdia.ArchitecturesMicroservices.dto.CompteResponseDTO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interface </a:t>
            </a:r>
            <a:r>
              <a:rPr lang="fr-FR" sz="2000" dirty="0" err="1">
                <a:solidFill>
                  <a:schemeClr val="tx1"/>
                </a:solidFill>
                <a:effectLst/>
                <a:latin typeface="Times New Roman" panose="02020603050405020304" pitchFamily="18" charset="0"/>
                <a:cs typeface="Times New Roman" panose="02020603050405020304" pitchFamily="18" charset="0"/>
              </a:rPr>
              <a:t>CompteService</a:t>
            </a: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addCompte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7" name="ZoneTexte 6">
            <a:extLst>
              <a:ext uri="{FF2B5EF4-FFF2-40B4-BE49-F238E27FC236}">
                <a16:creationId xmlns:a16="http://schemas.microsoft.com/office/drawing/2014/main" id="{DB7C1B4E-4551-1816-FA6A-684D8ADD09D2}"/>
              </a:ext>
            </a:extLst>
          </p:cNvPr>
          <p:cNvSpPr txBox="1"/>
          <p:nvPr/>
        </p:nvSpPr>
        <p:spPr>
          <a:xfrm>
            <a:off x="437322" y="2264773"/>
            <a:ext cx="3899440"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CompteService.java</a:t>
            </a:r>
          </a:p>
        </p:txBody>
      </p:sp>
      <p:sp>
        <p:nvSpPr>
          <p:cNvPr id="8" name="Flèche : droite 7">
            <a:extLst>
              <a:ext uri="{FF2B5EF4-FFF2-40B4-BE49-F238E27FC236}">
                <a16:creationId xmlns:a16="http://schemas.microsoft.com/office/drawing/2014/main" id="{EA9610C0-A6CF-6E35-55DE-54FBFC780A31}"/>
              </a:ext>
            </a:extLst>
          </p:cNvPr>
          <p:cNvSpPr/>
          <p:nvPr/>
        </p:nvSpPr>
        <p:spPr>
          <a:xfrm>
            <a:off x="1023582" y="1160060"/>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4469883-3778-9452-20D1-BF407D3EE395}"/>
              </a:ext>
            </a:extLst>
          </p:cNvPr>
          <p:cNvSpPr txBox="1"/>
          <p:nvPr/>
        </p:nvSpPr>
        <p:spPr>
          <a:xfrm>
            <a:off x="2182056" y="1126030"/>
            <a:ext cx="3429144"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Couche service </a:t>
            </a:r>
            <a:r>
              <a:rPr lang="fr-FR" sz="2800" dirty="0" err="1">
                <a:latin typeface="Times New Roman" panose="02020603050405020304" pitchFamily="18" charset="0"/>
                <a:cs typeface="Times New Roman" panose="02020603050405020304" pitchFamily="18" charset="0"/>
              </a:rPr>
              <a:t>metier</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47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0C55709D-4A16-8FB1-8CCC-7EB44A20EDF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10" name="ZoneTexte 9">
            <a:extLst>
              <a:ext uri="{FF2B5EF4-FFF2-40B4-BE49-F238E27FC236}">
                <a16:creationId xmlns:a16="http://schemas.microsoft.com/office/drawing/2014/main" id="{5F4123E3-977B-C039-8E49-7533A8F73BEB}"/>
              </a:ext>
            </a:extLst>
          </p:cNvPr>
          <p:cNvSpPr txBox="1"/>
          <p:nvPr/>
        </p:nvSpPr>
        <p:spPr>
          <a:xfrm>
            <a:off x="179363" y="174060"/>
            <a:ext cx="10992220" cy="523220"/>
          </a:xfrm>
          <a:prstGeom prst="rect">
            <a:avLst/>
          </a:prstGeom>
          <a:noFill/>
        </p:spPr>
        <p:txBody>
          <a:bodyPr wrap="square">
            <a:spAutoFit/>
          </a:bodyPr>
          <a:lstStyle/>
          <a:p>
            <a:r>
              <a:rPr lang="fr-FR" sz="2800" b="0" i="0" u="none" strike="noStrike" baseline="0" dirty="0">
                <a:solidFill>
                  <a:srgbClr val="EE7D31"/>
                </a:solidFill>
                <a:latin typeface="Times New Roman" panose="02020603050405020304" pitchFamily="18" charset="0"/>
                <a:cs typeface="Times New Roman" panose="02020603050405020304" pitchFamily="18" charset="0"/>
              </a:rPr>
              <a:t>Test 1 : Base de données H2(</a:t>
            </a:r>
            <a:r>
              <a:rPr lang="fr-FR" sz="2800" b="0" i="0" u="none" strike="noStrike" baseline="0" dirty="0">
                <a:solidFill>
                  <a:schemeClr val="accent1"/>
                </a:solidFill>
                <a:latin typeface="Times New Roman" panose="02020603050405020304" pitchFamily="18" charset="0"/>
                <a:cs typeface="Times New Roman" panose="02020603050405020304" pitchFamily="18" charset="0"/>
              </a:rPr>
              <a:t>http:localhost:8085/h2-console</a:t>
            </a:r>
            <a:r>
              <a:rPr lang="fr-FR" sz="2800" b="0" i="0" u="none" strike="noStrike" baseline="0" dirty="0">
                <a:solidFill>
                  <a:srgbClr val="EE7D31"/>
                </a:solidFill>
                <a:latin typeface="Times New Roman" panose="02020603050405020304" pitchFamily="18" charset="0"/>
                <a:cs typeface="Times New Roman" panose="02020603050405020304" pitchFamily="18" charset="0"/>
              </a:rPr>
              <a:t>)</a:t>
            </a:r>
            <a:endParaRPr lang="fr-FR" sz="2800" dirty="0">
              <a:latin typeface="Times New Roman" panose="02020603050405020304" pitchFamily="18" charset="0"/>
              <a:cs typeface="Times New Roman" panose="02020603050405020304" pitchFamily="18" charset="0"/>
            </a:endParaRPr>
          </a:p>
        </p:txBody>
      </p:sp>
      <p:pic>
        <p:nvPicPr>
          <p:cNvPr id="14" name="Image 13">
            <a:extLst>
              <a:ext uri="{FF2B5EF4-FFF2-40B4-BE49-F238E27FC236}">
                <a16:creationId xmlns:a16="http://schemas.microsoft.com/office/drawing/2014/main" id="{7A5561D1-3DE5-B50E-8AD6-8AE10CFC4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63" y="1572854"/>
            <a:ext cx="6068113" cy="3753209"/>
          </a:xfrm>
          <a:prstGeom prst="rect">
            <a:avLst/>
          </a:prstGeom>
        </p:spPr>
      </p:pic>
      <p:pic>
        <p:nvPicPr>
          <p:cNvPr id="16" name="Image 15">
            <a:extLst>
              <a:ext uri="{FF2B5EF4-FFF2-40B4-BE49-F238E27FC236}">
                <a16:creationId xmlns:a16="http://schemas.microsoft.com/office/drawing/2014/main" id="{A9D200F8-432E-AEB9-A4A2-675713FC0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227" y="1572854"/>
            <a:ext cx="5574475" cy="4410497"/>
          </a:xfrm>
          <a:prstGeom prst="rect">
            <a:avLst/>
          </a:prstGeom>
        </p:spPr>
      </p:pic>
    </p:spTree>
    <p:extLst>
      <p:ext uri="{BB962C8B-B14F-4D97-AF65-F5344CB8AC3E}">
        <p14:creationId xmlns:p14="http://schemas.microsoft.com/office/powerpoint/2010/main" val="664798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6D4410E6-CFBF-8F1A-8C73-B101A73722C8}"/>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E8BFF584-FB03-D991-7585-304B59775DC4}"/>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sp>
        <p:nvSpPr>
          <p:cNvPr id="6" name="Rectangle 5">
            <a:extLst>
              <a:ext uri="{FF2B5EF4-FFF2-40B4-BE49-F238E27FC236}">
                <a16:creationId xmlns:a16="http://schemas.microsoft.com/office/drawing/2014/main" id="{EA2F265C-E016-98F2-9FB9-CC8EC890FCC3}"/>
              </a:ext>
            </a:extLst>
          </p:cNvPr>
          <p:cNvSpPr/>
          <p:nvPr/>
        </p:nvSpPr>
        <p:spPr>
          <a:xfrm>
            <a:off x="361954" y="2042575"/>
            <a:ext cx="11468091" cy="464136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@Service</a:t>
            </a:r>
            <a:br>
              <a:rPr lang="fr-FR" sz="2000" dirty="0">
                <a:solidFill>
                  <a:schemeClr val="accent2"/>
                </a:solidFill>
                <a:effectLst/>
                <a:latin typeface="Times New Roman" panose="02020603050405020304" pitchFamily="18" charset="0"/>
                <a:cs typeface="Times New Roman" panose="02020603050405020304" pitchFamily="18" charset="0"/>
              </a:rPr>
            </a:br>
            <a:r>
              <a:rPr lang="fr-FR" sz="2000" dirty="0">
                <a:solidFill>
                  <a:schemeClr val="accent2"/>
                </a:solidFill>
                <a:effectLst/>
                <a:latin typeface="Times New Roman" panose="02020603050405020304" pitchFamily="18" charset="0"/>
                <a:cs typeface="Times New Roman" panose="02020603050405020304" pitchFamily="18" charset="0"/>
              </a:rPr>
              <a:t>@Transactional</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class </a:t>
            </a:r>
            <a:r>
              <a:rPr lang="fr-FR" sz="2000" dirty="0" err="1">
                <a:solidFill>
                  <a:schemeClr val="tx1"/>
                </a:solidFill>
                <a:effectLst/>
                <a:latin typeface="Times New Roman" panose="02020603050405020304" pitchFamily="18" charset="0"/>
                <a:cs typeface="Times New Roman" panose="02020603050405020304" pitchFamily="18" charset="0"/>
              </a:rPr>
              <a:t>CompteServiceImpl</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implements</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CompteService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@Autowired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@Autowired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CompteMapper</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compteMapper</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@Override public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addCompte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Compte </a:t>
            </a:r>
            <a:r>
              <a:rPr lang="fr-FR" sz="2000" dirty="0" err="1">
                <a:solidFill>
                  <a:schemeClr val="tx1"/>
                </a:solidFill>
                <a:effectLst/>
                <a:latin typeface="Times New Roman" panose="02020603050405020304" pitchFamily="18" charset="0"/>
                <a:cs typeface="Times New Roman" panose="02020603050405020304" pitchFamily="18" charset="0"/>
              </a:rPr>
              <a:t>compte</a:t>
            </a:r>
            <a:r>
              <a:rPr lang="fr-FR" sz="2000" dirty="0">
                <a:solidFill>
                  <a:schemeClr val="tx1"/>
                </a:solidFill>
                <a:effectLst/>
                <a:latin typeface="Times New Roman" panose="02020603050405020304" pitchFamily="18" charset="0"/>
                <a:cs typeface="Times New Roman" panose="02020603050405020304" pitchFamily="18" charset="0"/>
              </a:rPr>
              <a:t> = </a:t>
            </a:r>
            <a:r>
              <a:rPr lang="fr-FR" sz="2000" dirty="0" err="1">
                <a:solidFill>
                  <a:schemeClr val="tx1"/>
                </a:solidFill>
                <a:effectLst/>
                <a:latin typeface="Times New Roman" panose="02020603050405020304" pitchFamily="18" charset="0"/>
                <a:cs typeface="Times New Roman" panose="02020603050405020304" pitchFamily="18" charset="0"/>
              </a:rPr>
              <a:t>Compte.</a:t>
            </a:r>
            <a:r>
              <a:rPr lang="fr-FR" sz="2000" i="1" dirty="0" err="1">
                <a:solidFill>
                  <a:schemeClr val="tx1"/>
                </a:solidFill>
                <a:effectLst/>
                <a:latin typeface="Times New Roman" panose="02020603050405020304" pitchFamily="18" charset="0"/>
                <a:cs typeface="Times New Roman" panose="02020603050405020304" pitchFamily="18" charset="0"/>
              </a:rPr>
              <a:t>builder</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dateCreation</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compteRequestDTO.getDateCreation</a:t>
            </a:r>
            <a:r>
              <a:rPr lang="fr-FR" sz="2000" dirty="0">
                <a:solidFill>
                  <a:schemeClr val="tx1"/>
                </a:solidFill>
                <a:effectLst/>
                <a:latin typeface="Times New Roman" panose="02020603050405020304" pitchFamily="18" charset="0"/>
                <a:cs typeface="Times New Roman" panose="02020603050405020304" pitchFamily="18" charset="0"/>
              </a:rPr>
              <a:t>()).solde(</a:t>
            </a:r>
            <a:r>
              <a:rPr lang="fr-FR" sz="2000" dirty="0" err="1">
                <a:solidFill>
                  <a:schemeClr val="tx1"/>
                </a:solidFill>
                <a:effectLst/>
                <a:latin typeface="Times New Roman" panose="02020603050405020304" pitchFamily="18" charset="0"/>
                <a:cs typeface="Times New Roman" panose="02020603050405020304" pitchFamily="18" charset="0"/>
              </a:rPr>
              <a:t>compteRequestDTO.getSolde</a:t>
            </a:r>
            <a:r>
              <a:rPr lang="fr-FR" sz="2000" dirty="0">
                <a:solidFill>
                  <a:schemeClr val="tx1"/>
                </a:solidFill>
                <a:effectLst/>
                <a:latin typeface="Times New Roman" panose="02020603050405020304" pitchFamily="18" charset="0"/>
                <a:cs typeface="Times New Roman" panose="02020603050405020304" pitchFamily="18" charset="0"/>
              </a:rPr>
              <a:t>())</a:t>
            </a:r>
          </a:p>
          <a:p>
            <a:r>
              <a:rPr lang="fr-FR" sz="2000" dirty="0">
                <a:solidFill>
                  <a:schemeClr val="tx1"/>
                </a:solidFill>
                <a:effectLst/>
                <a:latin typeface="Times New Roman" panose="02020603050405020304" pitchFamily="18" charset="0"/>
                <a:cs typeface="Times New Roman" panose="02020603050405020304" pitchFamily="18" charset="0"/>
              </a:rPr>
              <a:t>.type(</a:t>
            </a:r>
            <a:r>
              <a:rPr lang="fr-FR" sz="2000" dirty="0" err="1">
                <a:solidFill>
                  <a:schemeClr val="tx1"/>
                </a:solidFill>
                <a:effectLst/>
                <a:latin typeface="Times New Roman" panose="02020603050405020304" pitchFamily="18" charset="0"/>
                <a:cs typeface="Times New Roman" panose="02020603050405020304" pitchFamily="18" charset="0"/>
              </a:rPr>
              <a:t>compteRequestDTO.getType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build</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Compte </a:t>
            </a:r>
            <a:r>
              <a:rPr lang="fr-FR" sz="2000" dirty="0" err="1">
                <a:solidFill>
                  <a:schemeClr val="tx1"/>
                </a:solidFill>
                <a:effectLst/>
                <a:latin typeface="Times New Roman" panose="02020603050405020304" pitchFamily="18" charset="0"/>
                <a:cs typeface="Times New Roman" panose="02020603050405020304" pitchFamily="18" charset="0"/>
              </a:rPr>
              <a:t>savedCompte</a:t>
            </a:r>
            <a:r>
              <a:rPr lang="fr-FR" sz="2000" dirty="0">
                <a:solidFill>
                  <a:schemeClr val="tx1"/>
                </a:solidFill>
                <a:effectLst/>
                <a:latin typeface="Times New Roman" panose="02020603050405020304" pitchFamily="18" charset="0"/>
                <a:cs typeface="Times New Roman" panose="02020603050405020304" pitchFamily="18" charset="0"/>
              </a:rPr>
              <a:t> = </a:t>
            </a:r>
            <a:r>
              <a:rPr lang="fr-FR" sz="2000" dirty="0" err="1">
                <a:solidFill>
                  <a:schemeClr val="tx1"/>
                </a:solidFill>
                <a:effectLst/>
                <a:latin typeface="Times New Roman" panose="02020603050405020304" pitchFamily="18" charset="0"/>
                <a:cs typeface="Times New Roman" panose="02020603050405020304" pitchFamily="18" charset="0"/>
              </a:rPr>
              <a:t>compteRepository.save</a:t>
            </a:r>
            <a:r>
              <a:rPr lang="fr-FR" sz="2000" dirty="0">
                <a:solidFill>
                  <a:schemeClr val="tx1"/>
                </a:solidFill>
                <a:effectLst/>
                <a:latin typeface="Times New Roman" panose="02020603050405020304" pitchFamily="18" charset="0"/>
                <a:cs typeface="Times New Roman" panose="02020603050405020304" pitchFamily="18" charset="0"/>
              </a:rPr>
              <a:t>(compte);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compteMapper.fromCompte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savedCompte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return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7" name="ZoneTexte 6">
            <a:extLst>
              <a:ext uri="{FF2B5EF4-FFF2-40B4-BE49-F238E27FC236}">
                <a16:creationId xmlns:a16="http://schemas.microsoft.com/office/drawing/2014/main" id="{81ECB357-DFDA-4CA9-FFBF-A62D7A92A7FC}"/>
              </a:ext>
            </a:extLst>
          </p:cNvPr>
          <p:cNvSpPr txBox="1"/>
          <p:nvPr/>
        </p:nvSpPr>
        <p:spPr>
          <a:xfrm>
            <a:off x="361954" y="1645858"/>
            <a:ext cx="3899440"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CompteServiceImpl.java</a:t>
            </a:r>
          </a:p>
        </p:txBody>
      </p:sp>
      <p:sp>
        <p:nvSpPr>
          <p:cNvPr id="8" name="Flèche : droite 7">
            <a:extLst>
              <a:ext uri="{FF2B5EF4-FFF2-40B4-BE49-F238E27FC236}">
                <a16:creationId xmlns:a16="http://schemas.microsoft.com/office/drawing/2014/main" id="{A24BA103-5007-4CD7-16A9-690200C5AF7C}"/>
              </a:ext>
            </a:extLst>
          </p:cNvPr>
          <p:cNvSpPr/>
          <p:nvPr/>
        </p:nvSpPr>
        <p:spPr>
          <a:xfrm>
            <a:off x="1023582" y="1132764"/>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F763C41-615F-9233-B8E3-7DE623E0B614}"/>
              </a:ext>
            </a:extLst>
          </p:cNvPr>
          <p:cNvSpPr txBox="1"/>
          <p:nvPr/>
        </p:nvSpPr>
        <p:spPr>
          <a:xfrm>
            <a:off x="2168408" y="1093671"/>
            <a:ext cx="3429144"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Couche service métier</a:t>
            </a:r>
          </a:p>
        </p:txBody>
      </p:sp>
    </p:spTree>
    <p:extLst>
      <p:ext uri="{BB962C8B-B14F-4D97-AF65-F5344CB8AC3E}">
        <p14:creationId xmlns:p14="http://schemas.microsoft.com/office/powerpoint/2010/main" val="1193537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2D87C3B-385D-7594-F0B6-00293EB6A8A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D96792E4-1FD0-6415-87EF-B8259DE65FDF}"/>
              </a:ext>
            </a:extLst>
          </p:cNvPr>
          <p:cNvSpPr txBox="1"/>
          <p:nvPr/>
        </p:nvSpPr>
        <p:spPr>
          <a:xfrm>
            <a:off x="2035620" y="897571"/>
            <a:ext cx="11789975"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Tester Notre micro-service avec Swagger API qui utilise Les DTOS, </a:t>
            </a:r>
            <a:r>
              <a:rPr lang="fr-FR" sz="2400" dirty="0" err="1">
                <a:latin typeface="Times New Roman" panose="02020603050405020304" pitchFamily="18" charset="0"/>
                <a:cs typeface="Times New Roman" panose="02020603050405020304" pitchFamily="18" charset="0"/>
              </a:rPr>
              <a:t>Mappers</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et couche métier au niveau du méthode Ajouter un compte. </a:t>
            </a:r>
          </a:p>
        </p:txBody>
      </p:sp>
      <p:sp>
        <p:nvSpPr>
          <p:cNvPr id="8" name="Flèche : droite 7">
            <a:extLst>
              <a:ext uri="{FF2B5EF4-FFF2-40B4-BE49-F238E27FC236}">
                <a16:creationId xmlns:a16="http://schemas.microsoft.com/office/drawing/2014/main" id="{2314FD8C-74BB-EAD9-2682-826B6C7260C1}"/>
              </a:ext>
            </a:extLst>
          </p:cNvPr>
          <p:cNvSpPr/>
          <p:nvPr/>
        </p:nvSpPr>
        <p:spPr>
          <a:xfrm>
            <a:off x="914400" y="1032442"/>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2D4ADD7E-A27C-BCD6-0EB5-FCA47E2D6896}"/>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pic>
        <p:nvPicPr>
          <p:cNvPr id="12" name="Image 11">
            <a:extLst>
              <a:ext uri="{FF2B5EF4-FFF2-40B4-BE49-F238E27FC236}">
                <a16:creationId xmlns:a16="http://schemas.microsoft.com/office/drawing/2014/main" id="{78D09527-32D9-2288-482B-A3F2B3A11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779" y="1886363"/>
            <a:ext cx="8748215" cy="4918470"/>
          </a:xfrm>
          <a:prstGeom prst="rect">
            <a:avLst/>
          </a:prstGeom>
        </p:spPr>
      </p:pic>
    </p:spTree>
    <p:extLst>
      <p:ext uri="{BB962C8B-B14F-4D97-AF65-F5344CB8AC3E}">
        <p14:creationId xmlns:p14="http://schemas.microsoft.com/office/powerpoint/2010/main" val="4023222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A815710F-42FF-818D-384A-B953613A512F}"/>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B095E76-1EB3-B0D7-0E74-D115C8FDE3D1}"/>
              </a:ext>
            </a:extLst>
          </p:cNvPr>
          <p:cNvSpPr txBox="1"/>
          <p:nvPr/>
        </p:nvSpPr>
        <p:spPr>
          <a:xfrm>
            <a:off x="2035620" y="897571"/>
            <a:ext cx="11789975"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Tester Notre micro-service avec Swagger API qui utilise Les DTOS, </a:t>
            </a:r>
            <a:r>
              <a:rPr lang="fr-FR" sz="2400" dirty="0" err="1">
                <a:latin typeface="Times New Roman" panose="02020603050405020304" pitchFamily="18" charset="0"/>
                <a:cs typeface="Times New Roman" panose="02020603050405020304" pitchFamily="18" charset="0"/>
              </a:rPr>
              <a:t>Mappers</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et couche métier au niveau du méthode Ajouter un compte. </a:t>
            </a:r>
          </a:p>
        </p:txBody>
      </p:sp>
      <p:sp>
        <p:nvSpPr>
          <p:cNvPr id="6" name="Flèche : droite 5">
            <a:extLst>
              <a:ext uri="{FF2B5EF4-FFF2-40B4-BE49-F238E27FC236}">
                <a16:creationId xmlns:a16="http://schemas.microsoft.com/office/drawing/2014/main" id="{B2322983-2FA5-CA37-D358-235F2B75D254}"/>
              </a:ext>
            </a:extLst>
          </p:cNvPr>
          <p:cNvSpPr/>
          <p:nvPr/>
        </p:nvSpPr>
        <p:spPr>
          <a:xfrm>
            <a:off x="914400" y="1032442"/>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39E2AE2A-D302-3EA7-1749-A9F306784358}"/>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pic>
        <p:nvPicPr>
          <p:cNvPr id="10" name="Image 9">
            <a:extLst>
              <a:ext uri="{FF2B5EF4-FFF2-40B4-BE49-F238E27FC236}">
                <a16:creationId xmlns:a16="http://schemas.microsoft.com/office/drawing/2014/main" id="{0D358EF5-C77E-6CCE-4A06-7A212D69F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484" y="1751492"/>
            <a:ext cx="8802806" cy="4949162"/>
          </a:xfrm>
          <a:prstGeom prst="rect">
            <a:avLst/>
          </a:prstGeom>
        </p:spPr>
      </p:pic>
    </p:spTree>
    <p:extLst>
      <p:ext uri="{BB962C8B-B14F-4D97-AF65-F5344CB8AC3E}">
        <p14:creationId xmlns:p14="http://schemas.microsoft.com/office/powerpoint/2010/main" val="2144918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ADB0E0AC-B481-6C17-69D6-FB97E51D5745}"/>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EAFE9456-C187-3209-3E0D-BE62FD01A297}"/>
              </a:ext>
            </a:extLst>
          </p:cNvPr>
          <p:cNvSpPr txBox="1"/>
          <p:nvPr/>
        </p:nvSpPr>
        <p:spPr>
          <a:xfrm>
            <a:off x="2035620" y="897571"/>
            <a:ext cx="11789975"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Tester Notre micro-service avec Swagger API qui utilise Les DTOS, </a:t>
            </a:r>
            <a:r>
              <a:rPr lang="fr-FR" sz="2400" dirty="0" err="1">
                <a:latin typeface="Times New Roman" panose="02020603050405020304" pitchFamily="18" charset="0"/>
                <a:cs typeface="Times New Roman" panose="02020603050405020304" pitchFamily="18" charset="0"/>
              </a:rPr>
              <a:t>Mappers</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et couche métier au niveau du méthode Ajouter un compte. </a:t>
            </a:r>
          </a:p>
        </p:txBody>
      </p:sp>
      <p:sp>
        <p:nvSpPr>
          <p:cNvPr id="6" name="Flèche : droite 5">
            <a:extLst>
              <a:ext uri="{FF2B5EF4-FFF2-40B4-BE49-F238E27FC236}">
                <a16:creationId xmlns:a16="http://schemas.microsoft.com/office/drawing/2014/main" id="{8507A4AC-7AE2-F668-838A-D6FFF29A77BF}"/>
              </a:ext>
            </a:extLst>
          </p:cNvPr>
          <p:cNvSpPr/>
          <p:nvPr/>
        </p:nvSpPr>
        <p:spPr>
          <a:xfrm>
            <a:off x="914400" y="1032442"/>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318B94F-D856-8A88-22CA-DFD111B88FB2}"/>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pic>
        <p:nvPicPr>
          <p:cNvPr id="10" name="Image 9">
            <a:extLst>
              <a:ext uri="{FF2B5EF4-FFF2-40B4-BE49-F238E27FC236}">
                <a16:creationId xmlns:a16="http://schemas.microsoft.com/office/drawing/2014/main" id="{E3E0861A-AEC0-7F8D-8B61-0CDE383E0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445" y="1755864"/>
            <a:ext cx="8786883" cy="4940209"/>
          </a:xfrm>
          <a:prstGeom prst="rect">
            <a:avLst/>
          </a:prstGeom>
        </p:spPr>
      </p:pic>
    </p:spTree>
    <p:extLst>
      <p:ext uri="{BB962C8B-B14F-4D97-AF65-F5344CB8AC3E}">
        <p14:creationId xmlns:p14="http://schemas.microsoft.com/office/powerpoint/2010/main" val="2748056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A37FA604-1AD3-57FB-901E-1B3DC5CDE290}"/>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29881BA2-6E09-10CD-6E5A-BBF1DF2CFA89}"/>
              </a:ext>
            </a:extLst>
          </p:cNvPr>
          <p:cNvSpPr txBox="1"/>
          <p:nvPr/>
        </p:nvSpPr>
        <p:spPr>
          <a:xfrm>
            <a:off x="2035620" y="897571"/>
            <a:ext cx="11789975"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Tester Notre micro-service avec Swagger API qui utilise Les DTOS, </a:t>
            </a:r>
            <a:r>
              <a:rPr lang="fr-FR" sz="2400" dirty="0" err="1">
                <a:latin typeface="Times New Roman" panose="02020603050405020304" pitchFamily="18" charset="0"/>
                <a:cs typeface="Times New Roman" panose="02020603050405020304" pitchFamily="18" charset="0"/>
              </a:rPr>
              <a:t>Mappers</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et couche métier au niveau du méthode Ajouter un compte. </a:t>
            </a:r>
          </a:p>
        </p:txBody>
      </p:sp>
      <p:sp>
        <p:nvSpPr>
          <p:cNvPr id="6" name="Flèche : droite 5">
            <a:extLst>
              <a:ext uri="{FF2B5EF4-FFF2-40B4-BE49-F238E27FC236}">
                <a16:creationId xmlns:a16="http://schemas.microsoft.com/office/drawing/2014/main" id="{23696B58-8C4F-D83D-2E92-1822A771378C}"/>
              </a:ext>
            </a:extLst>
          </p:cNvPr>
          <p:cNvSpPr/>
          <p:nvPr/>
        </p:nvSpPr>
        <p:spPr>
          <a:xfrm>
            <a:off x="914400" y="1032442"/>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B125497-633C-5F9D-0518-F441B777CB8B}"/>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pic>
        <p:nvPicPr>
          <p:cNvPr id="10" name="Image 9">
            <a:extLst>
              <a:ext uri="{FF2B5EF4-FFF2-40B4-BE49-F238E27FC236}">
                <a16:creationId xmlns:a16="http://schemas.microsoft.com/office/drawing/2014/main" id="{3F34385D-4B93-39F9-9C5E-7A2CA943C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569" y="1798880"/>
            <a:ext cx="8726861" cy="4906463"/>
          </a:xfrm>
          <a:prstGeom prst="rect">
            <a:avLst/>
          </a:prstGeom>
        </p:spPr>
      </p:pic>
    </p:spTree>
    <p:extLst>
      <p:ext uri="{BB962C8B-B14F-4D97-AF65-F5344CB8AC3E}">
        <p14:creationId xmlns:p14="http://schemas.microsoft.com/office/powerpoint/2010/main" val="266294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292A204-250D-93C1-FB04-7A86856FAC24}"/>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EE065A12-4A58-4DA9-0576-51E0B5E79A03}"/>
              </a:ext>
            </a:extLst>
          </p:cNvPr>
          <p:cNvSpPr txBox="1"/>
          <p:nvPr/>
        </p:nvSpPr>
        <p:spPr>
          <a:xfrm>
            <a:off x="2035620" y="897571"/>
            <a:ext cx="11789975" cy="830997"/>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Tester Notre micro-service avec Swagger API qui utilise Les DTOS, </a:t>
            </a:r>
            <a:r>
              <a:rPr lang="fr-FR" sz="2400" dirty="0" err="1">
                <a:latin typeface="Times New Roman" panose="02020603050405020304" pitchFamily="18" charset="0"/>
                <a:cs typeface="Times New Roman" panose="02020603050405020304" pitchFamily="18" charset="0"/>
              </a:rPr>
              <a:t>Mappers</a:t>
            </a:r>
            <a:r>
              <a:rPr lang="fr-FR" sz="2400" dirty="0">
                <a:latin typeface="Times New Roman" panose="02020603050405020304" pitchFamily="18" charset="0"/>
                <a:cs typeface="Times New Roman" panose="02020603050405020304" pitchFamily="18" charset="0"/>
              </a:rPr>
              <a:t> </a:t>
            </a:r>
          </a:p>
          <a:p>
            <a:r>
              <a:rPr lang="fr-FR" sz="2400" dirty="0">
                <a:latin typeface="Times New Roman" panose="02020603050405020304" pitchFamily="18" charset="0"/>
                <a:cs typeface="Times New Roman" panose="02020603050405020304" pitchFamily="18" charset="0"/>
              </a:rPr>
              <a:t>et couche métier au niveau du méthode Ajouter un compte. </a:t>
            </a:r>
          </a:p>
        </p:txBody>
      </p:sp>
      <p:sp>
        <p:nvSpPr>
          <p:cNvPr id="6" name="Flèche : droite 5">
            <a:extLst>
              <a:ext uri="{FF2B5EF4-FFF2-40B4-BE49-F238E27FC236}">
                <a16:creationId xmlns:a16="http://schemas.microsoft.com/office/drawing/2014/main" id="{025578CF-28A7-41BC-2D5A-3D848AC7CD54}"/>
              </a:ext>
            </a:extLst>
          </p:cNvPr>
          <p:cNvSpPr/>
          <p:nvPr/>
        </p:nvSpPr>
        <p:spPr>
          <a:xfrm>
            <a:off x="914400" y="1032442"/>
            <a:ext cx="968991" cy="4551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C50CCC0-919D-6403-874D-D170441F6887}"/>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10- Créer la couche Service </a:t>
            </a:r>
            <a:r>
              <a:rPr lang="fr-FR" sz="2400" dirty="0" err="1">
                <a:latin typeface="Times New Roman" panose="02020603050405020304" pitchFamily="18" charset="0"/>
                <a:cs typeface="Times New Roman" panose="02020603050405020304" pitchFamily="18" charset="0"/>
              </a:rPr>
              <a:t>Metier</a:t>
            </a:r>
            <a:r>
              <a:rPr lang="fr-FR" sz="2400" dirty="0">
                <a:latin typeface="Times New Roman" panose="02020603050405020304" pitchFamily="18" charset="0"/>
                <a:cs typeface="Times New Roman" panose="02020603050405020304" pitchFamily="18" charset="0"/>
              </a:rPr>
              <a:t>(suite)</a:t>
            </a:r>
          </a:p>
        </p:txBody>
      </p:sp>
      <p:pic>
        <p:nvPicPr>
          <p:cNvPr id="10" name="Image 9">
            <a:extLst>
              <a:ext uri="{FF2B5EF4-FFF2-40B4-BE49-F238E27FC236}">
                <a16:creationId xmlns:a16="http://schemas.microsoft.com/office/drawing/2014/main" id="{966619F2-B887-3EE5-10A8-89168A5E8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893" y="1751492"/>
            <a:ext cx="8911988" cy="5010547"/>
          </a:xfrm>
          <a:prstGeom prst="rect">
            <a:avLst/>
          </a:prstGeom>
        </p:spPr>
      </p:pic>
    </p:spTree>
    <p:extLst>
      <p:ext uri="{BB962C8B-B14F-4D97-AF65-F5344CB8AC3E}">
        <p14:creationId xmlns:p14="http://schemas.microsoft.com/office/powerpoint/2010/main" val="2413822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70B50A2E-0BC0-FC6D-43B2-FF36EA083592}"/>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 name="ZoneTexte 2">
            <a:extLst>
              <a:ext uri="{FF2B5EF4-FFF2-40B4-BE49-F238E27FC236}">
                <a16:creationId xmlns:a16="http://schemas.microsoft.com/office/drawing/2014/main" id="{4DFC2B47-61AB-52DD-C15C-E62B0A8BBC86}"/>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6A07668-4078-C816-9538-E9C1D83D4E23}"/>
              </a:ext>
            </a:extLst>
          </p:cNvPr>
          <p:cNvSpPr/>
          <p:nvPr/>
        </p:nvSpPr>
        <p:spPr>
          <a:xfrm>
            <a:off x="437322" y="2087885"/>
            <a:ext cx="6301510" cy="267286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org.springframework.boot</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spring</a:t>
            </a:r>
            <a:r>
              <a:rPr lang="fr-FR" sz="2000" dirty="0">
                <a:solidFill>
                  <a:schemeClr val="tx1"/>
                </a:solidFill>
                <a:effectLst/>
                <a:latin typeface="Times New Roman" panose="02020603050405020304" pitchFamily="18" charset="0"/>
                <a:cs typeface="Times New Roman" panose="02020603050405020304" pitchFamily="18" charset="0"/>
              </a:rPr>
              <a:t>-boot-starter-</a:t>
            </a:r>
            <a:r>
              <a:rPr lang="fr-FR" sz="2000" dirty="0" err="1">
                <a:solidFill>
                  <a:schemeClr val="tx1"/>
                </a:solidFill>
                <a:effectLst/>
                <a:latin typeface="Times New Roman" panose="02020603050405020304" pitchFamily="18" charset="0"/>
                <a:cs typeface="Times New Roman" panose="02020603050405020304" pitchFamily="18" charset="0"/>
              </a:rPr>
              <a:t>graphql</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org.springframework.boot</a:t>
            </a: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groupId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r>
              <a:rPr lang="fr-FR" sz="2000" dirty="0" err="1">
                <a:solidFill>
                  <a:schemeClr val="tx1"/>
                </a:solidFill>
                <a:effectLst/>
                <a:latin typeface="Times New Roman" panose="02020603050405020304" pitchFamily="18" charset="0"/>
                <a:cs typeface="Times New Roman" panose="02020603050405020304" pitchFamily="18" charset="0"/>
              </a:rPr>
              <a:t>spring</a:t>
            </a:r>
            <a:r>
              <a:rPr lang="fr-FR" sz="2000" dirty="0">
                <a:solidFill>
                  <a:schemeClr val="tx1"/>
                </a:solidFill>
                <a:effectLst/>
                <a:latin typeface="Times New Roman" panose="02020603050405020304" pitchFamily="18" charset="0"/>
                <a:cs typeface="Times New Roman" panose="02020603050405020304" pitchFamily="18" charset="0"/>
              </a:rPr>
              <a:t>-boot-starter-web&lt;/</a:t>
            </a:r>
            <a:r>
              <a:rPr lang="fr-FR" sz="2000" dirty="0" err="1">
                <a:solidFill>
                  <a:schemeClr val="tx1"/>
                </a:solidFill>
                <a:effectLst/>
                <a:latin typeface="Times New Roman" panose="02020603050405020304" pitchFamily="18" charset="0"/>
                <a:cs typeface="Times New Roman" panose="02020603050405020304" pitchFamily="18" charset="0"/>
              </a:rPr>
              <a:t>artifactId</a:t>
            </a:r>
            <a:r>
              <a:rPr lang="fr-FR" sz="2000" dirty="0">
                <a:solidFill>
                  <a:schemeClr val="tx1"/>
                </a:solidFill>
                <a:effectLst/>
                <a:latin typeface="Times New Roman" panose="02020603050405020304" pitchFamily="18" charset="0"/>
                <a:cs typeface="Times New Roman" panose="02020603050405020304" pitchFamily="18" charset="0"/>
              </a:rPr>
              <a:t>&gt;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&lt;/</a:t>
            </a:r>
            <a:r>
              <a:rPr lang="fr-FR" sz="2000" dirty="0" err="1">
                <a:solidFill>
                  <a:schemeClr val="tx1"/>
                </a:solidFill>
                <a:effectLst/>
                <a:latin typeface="Times New Roman" panose="02020603050405020304" pitchFamily="18" charset="0"/>
                <a:cs typeface="Times New Roman" panose="02020603050405020304" pitchFamily="18" charset="0"/>
              </a:rPr>
              <a:t>dependency</a:t>
            </a:r>
            <a:r>
              <a:rPr lang="fr-FR" sz="2000" dirty="0">
                <a:solidFill>
                  <a:schemeClr val="tx1"/>
                </a:solidFill>
                <a:effectLst/>
                <a:latin typeface="Times New Roman" panose="02020603050405020304" pitchFamily="18" charset="0"/>
                <a:cs typeface="Times New Roman" panose="02020603050405020304" pitchFamily="18" charset="0"/>
              </a:rPr>
              <a:t>&gt;</a:t>
            </a:r>
          </a:p>
        </p:txBody>
      </p:sp>
      <p:sp>
        <p:nvSpPr>
          <p:cNvPr id="8" name="ZoneTexte 7">
            <a:extLst>
              <a:ext uri="{FF2B5EF4-FFF2-40B4-BE49-F238E27FC236}">
                <a16:creationId xmlns:a16="http://schemas.microsoft.com/office/drawing/2014/main" id="{23202406-9758-7D05-9F75-3850259A0985}"/>
              </a:ext>
            </a:extLst>
          </p:cNvPr>
          <p:cNvSpPr txBox="1"/>
          <p:nvPr/>
        </p:nvSpPr>
        <p:spPr>
          <a:xfrm>
            <a:off x="437322" y="1513678"/>
            <a:ext cx="1285929"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solidFill>
                  <a:schemeClr val="accent4"/>
                </a:solidFill>
                <a:latin typeface="Times New Roman" panose="02020603050405020304" pitchFamily="18" charset="0"/>
                <a:cs typeface="Times New Roman" panose="02020603050405020304" pitchFamily="18" charset="0"/>
              </a:rPr>
              <a:t>pom.xml</a:t>
            </a:r>
          </a:p>
        </p:txBody>
      </p:sp>
      <p:sp>
        <p:nvSpPr>
          <p:cNvPr id="9" name="Rectangle 8">
            <a:extLst>
              <a:ext uri="{FF2B5EF4-FFF2-40B4-BE49-F238E27FC236}">
                <a16:creationId xmlns:a16="http://schemas.microsoft.com/office/drawing/2014/main" id="{1D0277CC-A007-AA76-65BA-5E5A0280FE68}"/>
              </a:ext>
            </a:extLst>
          </p:cNvPr>
          <p:cNvSpPr/>
          <p:nvPr/>
        </p:nvSpPr>
        <p:spPr>
          <a:xfrm>
            <a:off x="6935372" y="2087885"/>
            <a:ext cx="4698610" cy="46166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en-US" sz="2000">
                <a:solidFill>
                  <a:srgbClr val="CC7832"/>
                </a:solidFill>
                <a:effectLst/>
                <a:latin typeface="JetBrains Mono"/>
              </a:rPr>
              <a:t>spring.graphql.graphiql.enabled</a:t>
            </a:r>
            <a:r>
              <a:rPr lang="en-US" sz="2000">
                <a:solidFill>
                  <a:srgbClr val="808080"/>
                </a:solidFill>
                <a:effectLst/>
                <a:latin typeface="JetBrains Mono"/>
              </a:rPr>
              <a:t>=</a:t>
            </a:r>
            <a:r>
              <a:rPr lang="en-US" sz="2000">
                <a:solidFill>
                  <a:srgbClr val="CC7832"/>
                </a:solidFill>
                <a:effectLst/>
                <a:latin typeface="JetBrains Mono"/>
              </a:rPr>
              <a:t>true</a:t>
            </a:r>
            <a:endParaRPr lang="en-US" sz="2000">
              <a:solidFill>
                <a:srgbClr val="A9B7C6"/>
              </a:solidFill>
              <a:effectLst/>
              <a:latin typeface="JetBrains Mono"/>
            </a:endParaRPr>
          </a:p>
        </p:txBody>
      </p:sp>
      <p:sp>
        <p:nvSpPr>
          <p:cNvPr id="10" name="ZoneTexte 9">
            <a:extLst>
              <a:ext uri="{FF2B5EF4-FFF2-40B4-BE49-F238E27FC236}">
                <a16:creationId xmlns:a16="http://schemas.microsoft.com/office/drawing/2014/main" id="{FCEE3186-1628-8865-2789-09F4323D79F1}"/>
              </a:ext>
            </a:extLst>
          </p:cNvPr>
          <p:cNvSpPr txBox="1"/>
          <p:nvPr/>
        </p:nvSpPr>
        <p:spPr>
          <a:xfrm>
            <a:off x="6935372" y="1513678"/>
            <a:ext cx="2941831"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err="1">
                <a:solidFill>
                  <a:schemeClr val="accent4"/>
                </a:solidFill>
                <a:latin typeface="Times New Roman" panose="02020603050405020304" pitchFamily="18" charset="0"/>
                <a:cs typeface="Times New Roman" panose="02020603050405020304" pitchFamily="18" charset="0"/>
              </a:rPr>
              <a:t>Application.properties</a:t>
            </a:r>
            <a:endParaRPr lang="fr-FR" sz="2400"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5549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E3238CED-DD26-E332-9138-4BA85BE7F97A}"/>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 name="ZoneTexte 2">
            <a:extLst>
              <a:ext uri="{FF2B5EF4-FFF2-40B4-BE49-F238E27FC236}">
                <a16:creationId xmlns:a16="http://schemas.microsoft.com/office/drawing/2014/main" id="{37DBCD94-C914-203E-326B-E35F32B7ECBE}"/>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BA40453-D5BA-99C8-B786-7FAEA61D2AB6}"/>
              </a:ext>
            </a:extLst>
          </p:cNvPr>
          <p:cNvSpPr/>
          <p:nvPr/>
        </p:nvSpPr>
        <p:spPr>
          <a:xfrm>
            <a:off x="506207" y="1688123"/>
            <a:ext cx="10255578" cy="499581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effectLst/>
                <a:latin typeface="Times New Roman" panose="02020603050405020304" pitchFamily="18" charset="0"/>
                <a:cs typeface="Times New Roman" panose="02020603050405020304" pitchFamily="18" charset="0"/>
              </a:rPr>
              <a:t>type Query{</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comptesList</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err="1">
                <a:solidFill>
                  <a:schemeClr val="tx1"/>
                </a:solidFill>
                <a:effectLst/>
                <a:latin typeface="Times New Roman" panose="02020603050405020304" pitchFamily="18" charset="0"/>
                <a:cs typeface="Times New Roman" panose="02020603050405020304" pitchFamily="18" charset="0"/>
              </a:rPr>
              <a:t>CompteServiceDTOResponse</a:t>
            </a:r>
            <a:r>
              <a:rPr lang="en-US" sz="2000" dirty="0">
                <a:solidFill>
                  <a:schemeClr val="tx1"/>
                </a:solidFill>
                <a:effectLst/>
                <a:latin typeface="Times New Roman" panose="02020603050405020304" pitchFamily="18" charset="0"/>
                <a:cs typeface="Times New Roman" panose="02020603050405020304" pitchFamily="18" charset="0"/>
              </a:rPr>
              <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compteById</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id:String</a:t>
            </a:r>
            <a:r>
              <a:rPr lang="en-US" sz="2000" dirty="0">
                <a:solidFill>
                  <a:schemeClr val="tx1"/>
                </a:solidFill>
                <a:effectLst/>
                <a:latin typeface="Times New Roman" panose="02020603050405020304" pitchFamily="18" charset="0"/>
                <a:cs typeface="Times New Roman" panose="02020603050405020304" pitchFamily="18" charset="0"/>
              </a:rPr>
              <a:t>) : </a:t>
            </a:r>
            <a:r>
              <a:rPr lang="en-US" sz="2000" dirty="0" err="1">
                <a:solidFill>
                  <a:schemeClr val="tx1"/>
                </a:solidFill>
                <a:effectLst/>
                <a:latin typeface="Times New Roman" panose="02020603050405020304" pitchFamily="18" charset="0"/>
                <a:cs typeface="Times New Roman" panose="02020603050405020304" pitchFamily="18" charset="0"/>
              </a:rPr>
              <a:t>CompteServiceDTOResponse</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type Mutation{</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addCompte</a:t>
            </a:r>
            <a:r>
              <a:rPr lang="en-US" sz="2000" dirty="0">
                <a:solidFill>
                  <a:schemeClr val="tx1"/>
                </a:solidFill>
                <a:effectLst/>
                <a:latin typeface="Times New Roman" panose="02020603050405020304" pitchFamily="18" charset="0"/>
                <a:cs typeface="Times New Roman" panose="02020603050405020304" pitchFamily="18" charset="0"/>
              </a:rPr>
              <a:t>(</a:t>
            </a:r>
            <a:r>
              <a:rPr lang="en-US" sz="2000" dirty="0" err="1">
                <a:solidFill>
                  <a:schemeClr val="tx1"/>
                </a:solidFill>
                <a:effectLst/>
                <a:latin typeface="Times New Roman" panose="02020603050405020304" pitchFamily="18" charset="0"/>
                <a:cs typeface="Times New Roman" panose="02020603050405020304" pitchFamily="18" charset="0"/>
              </a:rPr>
              <a:t>compteServiceDTO:CompteServiceDTO</a:t>
            </a:r>
            <a:r>
              <a:rPr lang="en-US" sz="2000" dirty="0">
                <a:solidFill>
                  <a:schemeClr val="tx1"/>
                </a:solidFill>
                <a:effectLst/>
                <a:latin typeface="Times New Roman" panose="02020603050405020304" pitchFamily="18" charset="0"/>
                <a:cs typeface="Times New Roman" panose="02020603050405020304" pitchFamily="18" charset="0"/>
              </a:rPr>
              <a:t>):</a:t>
            </a:r>
            <a:r>
              <a:rPr lang="en-US" sz="2000" dirty="0" err="1">
                <a:solidFill>
                  <a:schemeClr val="tx1"/>
                </a:solidFill>
                <a:effectLst/>
                <a:latin typeface="Times New Roman" panose="02020603050405020304" pitchFamily="18" charset="0"/>
                <a:cs typeface="Times New Roman" panose="02020603050405020304" pitchFamily="18" charset="0"/>
              </a:rPr>
              <a:t>CompteServiceDTOResponse</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updateCompte</a:t>
            </a:r>
            <a:r>
              <a:rPr lang="en-US" sz="2000" dirty="0">
                <a:solidFill>
                  <a:schemeClr val="tx1"/>
                </a:solidFill>
                <a:effectLst/>
                <a:latin typeface="Times New Roman" panose="02020603050405020304" pitchFamily="18" charset="0"/>
                <a:cs typeface="Times New Roman" panose="02020603050405020304" pitchFamily="18" charset="0"/>
              </a:rPr>
              <a:t>(</a:t>
            </a:r>
            <a:r>
              <a:rPr lang="en-US" sz="2000" dirty="0" err="1">
                <a:solidFill>
                  <a:schemeClr val="tx1"/>
                </a:solidFill>
                <a:effectLst/>
                <a:latin typeface="Times New Roman" panose="02020603050405020304" pitchFamily="18" charset="0"/>
                <a:cs typeface="Times New Roman" panose="02020603050405020304" pitchFamily="18" charset="0"/>
              </a:rPr>
              <a:t>id:String,compteServiceDTO:CompteServiceDTO</a:t>
            </a:r>
            <a:r>
              <a:rPr lang="en-US" sz="2000" dirty="0">
                <a:solidFill>
                  <a:schemeClr val="tx1"/>
                </a:solidFill>
                <a:effectLst/>
                <a:latin typeface="Times New Roman" panose="02020603050405020304" pitchFamily="18" charset="0"/>
                <a:cs typeface="Times New Roman" panose="02020603050405020304" pitchFamily="18" charset="0"/>
              </a:rPr>
              <a:t>):</a:t>
            </a:r>
            <a:r>
              <a:rPr lang="en-US" sz="2000" dirty="0" err="1">
                <a:solidFill>
                  <a:schemeClr val="tx1"/>
                </a:solidFill>
                <a:effectLst/>
                <a:latin typeface="Times New Roman" panose="02020603050405020304" pitchFamily="18" charset="0"/>
                <a:cs typeface="Times New Roman" panose="02020603050405020304" pitchFamily="18" charset="0"/>
              </a:rPr>
              <a:t>CompteServiceDTOResponse</a:t>
            </a:r>
            <a:r>
              <a:rPr lang="en-US" sz="2000" dirty="0">
                <a:solidFill>
                  <a:schemeClr val="tx1"/>
                </a:solidFill>
                <a:effectLst/>
                <a:latin typeface="Times New Roman" panose="02020603050405020304" pitchFamily="18" charset="0"/>
                <a:cs typeface="Times New Roman" panose="02020603050405020304" pitchFamily="18" charset="0"/>
              </a:rPr>
              <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deleteCompte</a:t>
            </a:r>
            <a:r>
              <a:rPr lang="en-US" sz="2000" dirty="0">
                <a:solidFill>
                  <a:schemeClr val="tx1"/>
                </a:solidFill>
                <a:effectLst/>
                <a:latin typeface="Times New Roman" panose="02020603050405020304" pitchFamily="18" charset="0"/>
                <a:cs typeface="Times New Roman" panose="02020603050405020304" pitchFamily="18" charset="0"/>
              </a:rPr>
              <a:t>(</a:t>
            </a:r>
            <a:r>
              <a:rPr lang="en-US" sz="2000" dirty="0" err="1">
                <a:solidFill>
                  <a:schemeClr val="tx1"/>
                </a:solidFill>
                <a:effectLst/>
                <a:latin typeface="Times New Roman" panose="02020603050405020304" pitchFamily="18" charset="0"/>
                <a:cs typeface="Times New Roman" panose="02020603050405020304" pitchFamily="18" charset="0"/>
              </a:rPr>
              <a:t>id:String</a:t>
            </a:r>
            <a:r>
              <a:rPr lang="en-US" sz="2000" dirty="0">
                <a:solidFill>
                  <a:schemeClr val="tx1"/>
                </a:solidFill>
                <a:effectLst/>
                <a:latin typeface="Times New Roman" panose="02020603050405020304" pitchFamily="18" charset="0"/>
                <a:cs typeface="Times New Roman" panose="02020603050405020304" pitchFamily="18" charset="0"/>
              </a:rPr>
              <a:t>):Boolean}</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type </a:t>
            </a:r>
            <a:r>
              <a:rPr lang="en-US" sz="2000" dirty="0" err="1">
                <a:solidFill>
                  <a:schemeClr val="tx1"/>
                </a:solidFill>
                <a:effectLst/>
                <a:latin typeface="Times New Roman" panose="02020603050405020304" pitchFamily="18" charset="0"/>
                <a:cs typeface="Times New Roman" panose="02020603050405020304" pitchFamily="18" charset="0"/>
              </a:rPr>
              <a:t>CompteServiceDTOResponse</a:t>
            </a:r>
            <a:r>
              <a:rPr lang="en-US" sz="2000" dirty="0">
                <a:solidFill>
                  <a:schemeClr val="tx1"/>
                </a:solidFill>
                <a:effectLst/>
                <a:latin typeface="Times New Roman" panose="02020603050405020304" pitchFamily="18" charset="0"/>
                <a:cs typeface="Times New Roman" panose="02020603050405020304" pitchFamily="18" charset="0"/>
              </a:rPr>
              <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id : String,</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solde</a:t>
            </a:r>
            <a:r>
              <a:rPr lang="en-US" sz="2000" dirty="0">
                <a:solidFill>
                  <a:schemeClr val="tx1"/>
                </a:solidFill>
                <a:effectLst/>
                <a:latin typeface="Times New Roman" panose="02020603050405020304" pitchFamily="18" charset="0"/>
                <a:cs typeface="Times New Roman" panose="02020603050405020304" pitchFamily="18" charset="0"/>
              </a:rPr>
              <a:t> : String,</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dateCreation</a:t>
            </a:r>
            <a:r>
              <a:rPr lang="en-US" sz="2000" dirty="0">
                <a:solidFill>
                  <a:schemeClr val="tx1"/>
                </a:solidFill>
                <a:effectLst/>
                <a:latin typeface="Times New Roman" panose="02020603050405020304" pitchFamily="18" charset="0"/>
                <a:cs typeface="Times New Roman" panose="02020603050405020304" pitchFamily="18" charset="0"/>
              </a:rPr>
              <a:t> : String,</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type : String}</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input </a:t>
            </a:r>
            <a:r>
              <a:rPr lang="en-US" sz="2000" dirty="0" err="1">
                <a:solidFill>
                  <a:schemeClr val="tx1"/>
                </a:solidFill>
                <a:effectLst/>
                <a:latin typeface="Times New Roman" panose="02020603050405020304" pitchFamily="18" charset="0"/>
                <a:cs typeface="Times New Roman" panose="02020603050405020304" pitchFamily="18" charset="0"/>
              </a:rPr>
              <a:t>CompteServiceDTO</a:t>
            </a:r>
            <a:r>
              <a:rPr lang="en-US" sz="2000" dirty="0">
                <a:solidFill>
                  <a:schemeClr val="tx1"/>
                </a:solidFill>
                <a:effectLst/>
                <a:latin typeface="Times New Roman" panose="02020603050405020304" pitchFamily="18" charset="0"/>
                <a:cs typeface="Times New Roman" panose="02020603050405020304" pitchFamily="18" charset="0"/>
              </a:rPr>
              <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solde</a:t>
            </a:r>
            <a:r>
              <a:rPr lang="en-US" sz="2000" dirty="0">
                <a:solidFill>
                  <a:schemeClr val="tx1"/>
                </a:solidFill>
                <a:effectLst/>
                <a:latin typeface="Times New Roman" panose="02020603050405020304" pitchFamily="18" charset="0"/>
                <a:cs typeface="Times New Roman" panose="02020603050405020304" pitchFamily="18" charset="0"/>
              </a:rPr>
              <a:t> : Float,</a:t>
            </a:r>
            <a:br>
              <a:rPr lang="en-US" sz="2000" dirty="0">
                <a:solidFill>
                  <a:schemeClr val="tx1"/>
                </a:solidFill>
                <a:effectLst/>
                <a:latin typeface="Times New Roman" panose="02020603050405020304" pitchFamily="18" charset="0"/>
                <a:cs typeface="Times New Roman" panose="02020603050405020304" pitchFamily="18" charset="0"/>
              </a:rPr>
            </a:br>
            <a:r>
              <a:rPr lang="en-US" sz="2000" dirty="0">
                <a:solidFill>
                  <a:schemeClr val="tx1"/>
                </a:solidFill>
                <a:effectLst/>
                <a:latin typeface="Times New Roman" panose="02020603050405020304" pitchFamily="18" charset="0"/>
                <a:cs typeface="Times New Roman" panose="02020603050405020304" pitchFamily="18" charset="0"/>
              </a:rPr>
              <a:t>    type : String}</a:t>
            </a:r>
          </a:p>
        </p:txBody>
      </p:sp>
      <p:sp>
        <p:nvSpPr>
          <p:cNvPr id="5" name="ZoneTexte 4">
            <a:extLst>
              <a:ext uri="{FF2B5EF4-FFF2-40B4-BE49-F238E27FC236}">
                <a16:creationId xmlns:a16="http://schemas.microsoft.com/office/drawing/2014/main" id="{DC1ED17E-4AB3-9DE1-3452-35177233B9D1}"/>
              </a:ext>
            </a:extLst>
          </p:cNvPr>
          <p:cNvSpPr txBox="1"/>
          <p:nvPr/>
        </p:nvSpPr>
        <p:spPr>
          <a:xfrm>
            <a:off x="506207" y="1113568"/>
            <a:ext cx="2242922"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err="1">
                <a:solidFill>
                  <a:schemeClr val="accent4"/>
                </a:solidFill>
                <a:latin typeface="Times New Roman" panose="02020603050405020304" pitchFamily="18" charset="0"/>
                <a:cs typeface="Times New Roman" panose="02020603050405020304" pitchFamily="18" charset="0"/>
              </a:rPr>
              <a:t>schema.graphqls</a:t>
            </a:r>
            <a:endParaRPr lang="fr-FR" sz="2400" dirty="0">
              <a:solidFill>
                <a:schemeClr val="accent4"/>
              </a:solidFill>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5381A778-24D5-58AD-5623-BA5844D9D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500" y="970874"/>
            <a:ext cx="3288998" cy="660804"/>
          </a:xfrm>
          <a:prstGeom prst="rect">
            <a:avLst/>
          </a:prstGeom>
        </p:spPr>
      </p:pic>
    </p:spTree>
    <p:extLst>
      <p:ext uri="{BB962C8B-B14F-4D97-AF65-F5344CB8AC3E}">
        <p14:creationId xmlns:p14="http://schemas.microsoft.com/office/powerpoint/2010/main" val="2543792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44BBFACE-39D1-59F9-6F8C-ED7B65B163DF}"/>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 name="ZoneTexte 2">
            <a:extLst>
              <a:ext uri="{FF2B5EF4-FFF2-40B4-BE49-F238E27FC236}">
                <a16:creationId xmlns:a16="http://schemas.microsoft.com/office/drawing/2014/main" id="{F0ADD915-82AE-C732-BDE5-C225853436C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D18D643-86A2-D38D-AC83-9897D947B986}"/>
              </a:ext>
            </a:extLst>
          </p:cNvPr>
          <p:cNvSpPr/>
          <p:nvPr/>
        </p:nvSpPr>
        <p:spPr>
          <a:xfrm>
            <a:off x="486188" y="1814154"/>
            <a:ext cx="10255578" cy="465819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package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com.sdia.ArchitecturesMicroservices.web</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com.sdia.ArchitecturesMicroservices.dto.CompteRequestDTO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com.sdia.ArchitecturesMicroservices.dto.CompteResponseDTO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com.sdia.ArchitecturesMicroservices.entities.Compte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com.sdia.ArchitecturesMicroservices.enums.TypeCompte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com.sdia.ArchitecturesMicroservices.repositories.CompteRepository;</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com.sdia.ArchitecturesMicroservices.service.CompteService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lombok.AllArgsConstructor</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lombok.Data</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lombok.NoArgsConstructor</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org.springframework.beans.factory.annotation.Autowired</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org.springframework.graphql.data.method.annotation.Argument</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org.springframework.graphql.data.method.annotation.MutationMapping;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org.springframework.graphql.data.method.annotation.QueryMapping;</a:t>
            </a:r>
          </a:p>
          <a:p>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org.springframework.stereotype.Controller</a:t>
            </a: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8" name="ZoneTexte 7">
            <a:extLst>
              <a:ext uri="{FF2B5EF4-FFF2-40B4-BE49-F238E27FC236}">
                <a16:creationId xmlns:a16="http://schemas.microsoft.com/office/drawing/2014/main" id="{0A01C51C-2314-4EEA-F478-A3EEFF4FECC1}"/>
              </a:ext>
            </a:extLst>
          </p:cNvPr>
          <p:cNvSpPr txBox="1"/>
          <p:nvPr/>
        </p:nvSpPr>
        <p:spPr>
          <a:xfrm>
            <a:off x="520275" y="1113568"/>
            <a:ext cx="5093702"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solidFill>
                  <a:schemeClr val="accent4"/>
                </a:solidFill>
                <a:latin typeface="Times New Roman" panose="02020603050405020304" pitchFamily="18" charset="0"/>
                <a:cs typeface="Times New Roman" panose="02020603050405020304" pitchFamily="18" charset="0"/>
              </a:rPr>
              <a:t>CompteServiceGraphQLController.java</a:t>
            </a:r>
            <a:endParaRPr lang="fr-FR" sz="2400" dirty="0">
              <a:solidFill>
                <a:srgbClr val="A9B7C6"/>
              </a:solidFill>
              <a:effectLst/>
              <a:latin typeface="JetBrains Mono"/>
            </a:endParaRPr>
          </a:p>
        </p:txBody>
      </p:sp>
    </p:spTree>
    <p:extLst>
      <p:ext uri="{BB962C8B-B14F-4D97-AF65-F5344CB8AC3E}">
        <p14:creationId xmlns:p14="http://schemas.microsoft.com/office/powerpoint/2010/main" val="381182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7A220B0F-F92E-462A-4119-375669E538B2}"/>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 name="ZoneTexte 2">
            <a:extLst>
              <a:ext uri="{FF2B5EF4-FFF2-40B4-BE49-F238E27FC236}">
                <a16:creationId xmlns:a16="http://schemas.microsoft.com/office/drawing/2014/main" id="{BD5F5B9A-E675-5801-AD86-E72CF87D94BB}"/>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1470E64-3C1B-30B2-8337-3D014A62BEA3}"/>
              </a:ext>
            </a:extLst>
          </p:cNvPr>
          <p:cNvSpPr/>
          <p:nvPr/>
        </p:nvSpPr>
        <p:spPr>
          <a:xfrm>
            <a:off x="520275" y="1688123"/>
            <a:ext cx="10255578" cy="499581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java.util.Date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import </a:t>
            </a:r>
            <a:r>
              <a:rPr lang="fr-FR" sz="2000" dirty="0" err="1">
                <a:solidFill>
                  <a:schemeClr val="tx1"/>
                </a:solidFill>
                <a:effectLst/>
                <a:latin typeface="Times New Roman" panose="02020603050405020304" pitchFamily="18" charset="0"/>
                <a:cs typeface="Times New Roman" panose="02020603050405020304" pitchFamily="18" charset="0"/>
              </a:rPr>
              <a:t>java.util.List</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accent2"/>
                </a:solidFill>
                <a:effectLst/>
                <a:latin typeface="Times New Roman" panose="02020603050405020304" pitchFamily="18" charset="0"/>
                <a:cs typeface="Times New Roman" panose="02020603050405020304" pitchFamily="18" charset="0"/>
              </a:rPr>
              <a:t>@Controller</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class </a:t>
            </a:r>
            <a:r>
              <a:rPr lang="fr-FR" sz="2000" dirty="0" err="1">
                <a:solidFill>
                  <a:schemeClr val="tx1"/>
                </a:solidFill>
                <a:effectLst/>
                <a:latin typeface="Times New Roman" panose="02020603050405020304" pitchFamily="18" charset="0"/>
                <a:cs typeface="Times New Roman" panose="02020603050405020304" pitchFamily="18" charset="0"/>
              </a:rPr>
              <a:t>CompteServiceGraphQLController</a:t>
            </a: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@Autowired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compteRepository</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@Autowired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private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CompteService</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compteService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accent2"/>
                </a:solidFill>
                <a:effectLst/>
                <a:latin typeface="Times New Roman" panose="02020603050405020304" pitchFamily="18" charset="0"/>
                <a:cs typeface="Times New Roman" panose="02020603050405020304" pitchFamily="18" charset="0"/>
              </a:rPr>
              <a:t>    @QueryMapping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List&lt;Compte&gt; </a:t>
            </a:r>
            <a:r>
              <a:rPr lang="fr-FR" sz="2000" dirty="0" err="1">
                <a:solidFill>
                  <a:schemeClr val="tx1"/>
                </a:solidFill>
                <a:effectLst/>
                <a:latin typeface="Times New Roman" panose="02020603050405020304" pitchFamily="18" charset="0"/>
                <a:cs typeface="Times New Roman" panose="02020603050405020304" pitchFamily="18" charset="0"/>
              </a:rPr>
              <a:t>comptesList</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return </a:t>
            </a:r>
            <a:r>
              <a:rPr lang="fr-FR" sz="2000" dirty="0" err="1">
                <a:solidFill>
                  <a:schemeClr val="tx1"/>
                </a:solidFill>
                <a:effectLst/>
                <a:latin typeface="Times New Roman" panose="02020603050405020304" pitchFamily="18" charset="0"/>
                <a:cs typeface="Times New Roman" panose="02020603050405020304" pitchFamily="18" charset="0"/>
              </a:rPr>
              <a:t>compteRepository.findAll</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a:solidFill>
                  <a:schemeClr val="accent2"/>
                </a:solidFill>
                <a:effectLst/>
                <a:latin typeface="Times New Roman" panose="02020603050405020304" pitchFamily="18" charset="0"/>
                <a:cs typeface="Times New Roman" panose="02020603050405020304" pitchFamily="18" charset="0"/>
              </a:rPr>
              <a:t>@QueryMapping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Compte </a:t>
            </a:r>
            <a:r>
              <a:rPr lang="fr-FR" sz="2000" dirty="0" err="1">
                <a:solidFill>
                  <a:schemeClr val="tx1"/>
                </a:solidFill>
                <a:effectLst/>
                <a:latin typeface="Times New Roman" panose="02020603050405020304" pitchFamily="18" charset="0"/>
                <a:cs typeface="Times New Roman" panose="02020603050405020304" pitchFamily="18" charset="0"/>
              </a:rPr>
              <a:t>compteById</a:t>
            </a:r>
            <a:r>
              <a:rPr lang="fr-FR" sz="2000" dirty="0">
                <a:solidFill>
                  <a:schemeClr val="tx1"/>
                </a:solidFill>
                <a:effectLst/>
                <a:latin typeface="Times New Roman" panose="02020603050405020304" pitchFamily="18" charset="0"/>
                <a:cs typeface="Times New Roman" panose="02020603050405020304" pitchFamily="18" charset="0"/>
              </a:rPr>
              <a:t>(@Argument Long id)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        return </a:t>
            </a:r>
            <a:r>
              <a:rPr lang="fr-FR" sz="2000" dirty="0" err="1">
                <a:solidFill>
                  <a:schemeClr val="tx1"/>
                </a:solidFill>
                <a:effectLst/>
                <a:latin typeface="Times New Roman" panose="02020603050405020304" pitchFamily="18" charset="0"/>
                <a:cs typeface="Times New Roman" panose="02020603050405020304" pitchFamily="18" charset="0"/>
              </a:rPr>
              <a:t>compteRepository.findById</a:t>
            </a:r>
            <a:r>
              <a:rPr lang="fr-FR" sz="2000" dirty="0">
                <a:solidFill>
                  <a:schemeClr val="tx1"/>
                </a:solidFill>
                <a:effectLst/>
                <a:latin typeface="Times New Roman" panose="02020603050405020304" pitchFamily="18" charset="0"/>
                <a:cs typeface="Times New Roman" panose="02020603050405020304" pitchFamily="18" charset="0"/>
              </a:rPr>
              <a:t>(id).</a:t>
            </a:r>
            <a:r>
              <a:rPr lang="fr-FR" sz="2000" dirty="0" err="1">
                <a:solidFill>
                  <a:schemeClr val="tx1"/>
                </a:solidFill>
                <a:effectLst/>
                <a:latin typeface="Times New Roman" panose="02020603050405020304" pitchFamily="18" charset="0"/>
                <a:cs typeface="Times New Roman" panose="02020603050405020304" pitchFamily="18" charset="0"/>
              </a:rPr>
              <a:t>orElseThrow</a:t>
            </a:r>
            <a:r>
              <a:rPr lang="fr-FR" sz="2000" dirty="0">
                <a:solidFill>
                  <a:schemeClr val="tx1"/>
                </a:solidFill>
                <a:effectLst/>
                <a:latin typeface="Times New Roman" panose="02020603050405020304" pitchFamily="18" charset="0"/>
                <a:cs typeface="Times New Roman" panose="02020603050405020304" pitchFamily="18" charset="0"/>
              </a:rPr>
              <a:t>(()-&gt;new 	</a:t>
            </a:r>
            <a:r>
              <a:rPr lang="fr-FR" sz="2000" dirty="0" err="1">
                <a:solidFill>
                  <a:schemeClr val="tx1"/>
                </a:solidFill>
                <a:effectLst/>
                <a:latin typeface="Times New Roman" panose="02020603050405020304" pitchFamily="18" charset="0"/>
                <a:cs typeface="Times New Roman" panose="02020603050405020304" pitchFamily="18" charset="0"/>
              </a:rPr>
              <a:t>RuntimeException</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String.</a:t>
            </a:r>
            <a:r>
              <a:rPr lang="fr-FR" sz="2000" i="1" dirty="0" err="1">
                <a:solidFill>
                  <a:schemeClr val="tx1"/>
                </a:solidFill>
                <a:effectLst/>
                <a:latin typeface="Times New Roman" panose="02020603050405020304" pitchFamily="18" charset="0"/>
                <a:cs typeface="Times New Roman" panose="02020603050405020304" pitchFamily="18" charset="0"/>
              </a:rPr>
              <a:t>format</a:t>
            </a:r>
            <a:r>
              <a:rPr lang="fr-FR" sz="2000" dirty="0">
                <a:solidFill>
                  <a:schemeClr val="tx1"/>
                </a:solidFill>
                <a:effectLst/>
                <a:latin typeface="Times New Roman" panose="02020603050405020304" pitchFamily="18" charset="0"/>
                <a:cs typeface="Times New Roman" panose="02020603050405020304" pitchFamily="18" charset="0"/>
              </a:rPr>
              <a:t>("Compte %s not </a:t>
            </a:r>
            <a:r>
              <a:rPr lang="fr-FR" sz="2000" dirty="0" err="1">
                <a:solidFill>
                  <a:schemeClr val="tx1"/>
                </a:solidFill>
                <a:effectLst/>
                <a:latin typeface="Times New Roman" panose="02020603050405020304" pitchFamily="18" charset="0"/>
                <a:cs typeface="Times New Roman" panose="02020603050405020304" pitchFamily="18" charset="0"/>
              </a:rPr>
              <a:t>found</a:t>
            </a:r>
            <a:r>
              <a:rPr lang="fr-FR" sz="2000" dirty="0">
                <a:solidFill>
                  <a:schemeClr val="tx1"/>
                </a:solidFill>
                <a:effectLst/>
                <a:latin typeface="Times New Roman" panose="02020603050405020304" pitchFamily="18" charset="0"/>
                <a:cs typeface="Times New Roman" panose="02020603050405020304" pitchFamily="18" charset="0"/>
              </a:rPr>
              <a:t>",id)));}</a:t>
            </a:r>
            <a:br>
              <a:rPr lang="fr-FR" sz="2000" dirty="0">
                <a:solidFill>
                  <a:schemeClr val="tx1"/>
                </a:solidFill>
                <a:effectLst/>
                <a:latin typeface="Times New Roman" panose="02020603050405020304" pitchFamily="18" charset="0"/>
                <a:cs typeface="Times New Roman" panose="02020603050405020304" pitchFamily="18" charset="0"/>
              </a:rPr>
            </a:br>
            <a:endParaRPr lang="fr-FR" sz="2000" dirty="0">
              <a:solidFill>
                <a:schemeClr val="tx1"/>
              </a:solidFill>
              <a:effectLst/>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C49F589E-B075-9B9E-BDD2-E13FC993B4D6}"/>
              </a:ext>
            </a:extLst>
          </p:cNvPr>
          <p:cNvSpPr txBox="1"/>
          <p:nvPr/>
        </p:nvSpPr>
        <p:spPr>
          <a:xfrm>
            <a:off x="520275" y="1113568"/>
            <a:ext cx="5879174"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solidFill>
                  <a:schemeClr val="accent4"/>
                </a:solidFill>
                <a:latin typeface="Times New Roman" panose="02020603050405020304" pitchFamily="18" charset="0"/>
                <a:cs typeface="Times New Roman" panose="02020603050405020304" pitchFamily="18" charset="0"/>
              </a:rPr>
              <a:t>CompteServiceGraphQLController.java(suite)</a:t>
            </a:r>
            <a:endParaRPr lang="fr-FR" sz="2400" dirty="0">
              <a:solidFill>
                <a:srgbClr val="A9B7C6"/>
              </a:solidFill>
              <a:effectLst/>
              <a:latin typeface="JetBrains Mono"/>
            </a:endParaRPr>
          </a:p>
        </p:txBody>
      </p:sp>
    </p:spTree>
    <p:extLst>
      <p:ext uri="{BB962C8B-B14F-4D97-AF65-F5344CB8AC3E}">
        <p14:creationId xmlns:p14="http://schemas.microsoft.com/office/powerpoint/2010/main" val="196742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004C935E-291B-6054-301D-2D0567E8B86C}"/>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56431B55-0410-2F84-83DA-20DEA425DA96}"/>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5- Créer le Web service Restfull qui permet de gérer des comptes</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2D81525-530B-531F-CB7D-8E971BEFF3D0}"/>
              </a:ext>
            </a:extLst>
          </p:cNvPr>
          <p:cNvSpPr/>
          <p:nvPr/>
        </p:nvSpPr>
        <p:spPr>
          <a:xfrm>
            <a:off x="437322" y="1459688"/>
            <a:ext cx="10840036" cy="5224247"/>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400" dirty="0">
                <a:solidFill>
                  <a:schemeClr val="tx1"/>
                </a:solidFill>
                <a:effectLst/>
                <a:latin typeface="Times New Roman" panose="02020603050405020304" pitchFamily="18" charset="0"/>
                <a:cs typeface="Times New Roman" panose="02020603050405020304" pitchFamily="18" charset="0"/>
              </a:rPr>
              <a:t>package </a:t>
            </a:r>
            <a:r>
              <a:rPr lang="fr-FR" sz="2400" dirty="0" err="1">
                <a:solidFill>
                  <a:schemeClr val="tx1"/>
                </a:solidFill>
                <a:effectLst/>
                <a:latin typeface="Times New Roman" panose="02020603050405020304" pitchFamily="18" charset="0"/>
                <a:cs typeface="Times New Roman" panose="02020603050405020304" pitchFamily="18" charset="0"/>
              </a:rPr>
              <a:t>com.sdia.architecturesmicroservices.web</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com.sdia.architecturesmicroservices.entities.Compte</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import com.sdia.architecturesmicroservices.repositories.CompteRepository;</a:t>
            </a:r>
          </a:p>
          <a:p>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org.springframework.web.bind.annotation</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java.util.Date</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import </a:t>
            </a:r>
            <a:r>
              <a:rPr lang="fr-FR" sz="2400" dirty="0" err="1">
                <a:solidFill>
                  <a:schemeClr val="tx1"/>
                </a:solidFill>
                <a:effectLst/>
                <a:latin typeface="Times New Roman" panose="02020603050405020304" pitchFamily="18" charset="0"/>
                <a:cs typeface="Times New Roman" panose="02020603050405020304" pitchFamily="18" charset="0"/>
              </a:rPr>
              <a:t>java.util.List</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Web Service RestFull permet de </a:t>
            </a:r>
            <a:r>
              <a:rPr lang="fr-FR" sz="2400" dirty="0" err="1">
                <a:solidFill>
                  <a:schemeClr val="tx1"/>
                </a:solidFill>
                <a:effectLst/>
                <a:latin typeface="Times New Roman" panose="02020603050405020304" pitchFamily="18" charset="0"/>
                <a:cs typeface="Times New Roman" panose="02020603050405020304" pitchFamily="18" charset="0"/>
              </a:rPr>
              <a:t>gérér</a:t>
            </a:r>
            <a:r>
              <a:rPr lang="fr-FR" sz="2400" dirty="0">
                <a:solidFill>
                  <a:schemeClr val="tx1"/>
                </a:solidFill>
                <a:effectLst/>
                <a:latin typeface="Times New Roman" panose="02020603050405020304" pitchFamily="18" charset="0"/>
                <a:cs typeface="Times New Roman" panose="02020603050405020304" pitchFamily="18" charset="0"/>
              </a:rPr>
              <a:t> des comptes */</a:t>
            </a:r>
          </a:p>
          <a:p>
            <a:r>
              <a:rPr lang="fr-FR" sz="2400" dirty="0">
                <a:solidFill>
                  <a:schemeClr val="tx1"/>
                </a:solidFill>
                <a:effectLst/>
                <a:latin typeface="Times New Roman" panose="02020603050405020304" pitchFamily="18" charset="0"/>
                <a:cs typeface="Times New Roman" panose="02020603050405020304" pitchFamily="18" charset="0"/>
              </a:rPr>
              <a:t>@RestController</a:t>
            </a:r>
          </a:p>
          <a:p>
            <a:r>
              <a:rPr lang="fr-FR" sz="2400" dirty="0">
                <a:solidFill>
                  <a:schemeClr val="tx1"/>
                </a:solidFill>
                <a:effectLst/>
                <a:latin typeface="Times New Roman" panose="02020603050405020304" pitchFamily="18" charset="0"/>
                <a:cs typeface="Times New Roman" panose="02020603050405020304" pitchFamily="18" charset="0"/>
              </a:rPr>
              <a:t>public class </a:t>
            </a:r>
            <a:r>
              <a:rPr lang="fr-FR" sz="2400" dirty="0" err="1">
                <a:solidFill>
                  <a:schemeClr val="tx1"/>
                </a:solidFill>
                <a:effectLst/>
                <a:latin typeface="Times New Roman" panose="02020603050405020304" pitchFamily="18" charset="0"/>
                <a:cs typeface="Times New Roman" panose="02020603050405020304" pitchFamily="18" charset="0"/>
              </a:rPr>
              <a:t>CompteWebRestController</a:t>
            </a:r>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private</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public </a:t>
            </a:r>
            <a:r>
              <a:rPr lang="fr-FR" sz="2400" dirty="0" err="1">
                <a:solidFill>
                  <a:schemeClr val="tx1"/>
                </a:solidFill>
                <a:effectLst/>
                <a:latin typeface="Times New Roman" panose="02020603050405020304" pitchFamily="18" charset="0"/>
                <a:cs typeface="Times New Roman" panose="02020603050405020304" pitchFamily="18" charset="0"/>
              </a:rPr>
              <a:t>CompteWebRestController</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this.compteRepository</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compteRepository</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a:t>
            </a:r>
          </a:p>
        </p:txBody>
      </p:sp>
      <p:sp>
        <p:nvSpPr>
          <p:cNvPr id="7" name="ZoneTexte 6">
            <a:extLst>
              <a:ext uri="{FF2B5EF4-FFF2-40B4-BE49-F238E27FC236}">
                <a16:creationId xmlns:a16="http://schemas.microsoft.com/office/drawing/2014/main" id="{4F950E67-E2F4-5AED-AEE4-D647E91A7512}"/>
              </a:ext>
            </a:extLst>
          </p:cNvPr>
          <p:cNvSpPr txBox="1"/>
          <p:nvPr/>
        </p:nvSpPr>
        <p:spPr>
          <a:xfrm>
            <a:off x="437322" y="976560"/>
            <a:ext cx="369460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CompteWebRestController.java</a:t>
            </a:r>
          </a:p>
        </p:txBody>
      </p:sp>
    </p:spTree>
    <p:extLst>
      <p:ext uri="{BB962C8B-B14F-4D97-AF65-F5344CB8AC3E}">
        <p14:creationId xmlns:p14="http://schemas.microsoft.com/office/powerpoint/2010/main" val="130045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9F964CC5-D350-FB3D-DA7B-7072013D39C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 name="ZoneTexte 2">
            <a:extLst>
              <a:ext uri="{FF2B5EF4-FFF2-40B4-BE49-F238E27FC236}">
                <a16:creationId xmlns:a16="http://schemas.microsoft.com/office/drawing/2014/main" id="{AD577DEC-A65D-6D6E-1396-76F1637B86F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D3BE2A9-9F10-102E-6D13-D80F9F633293}"/>
              </a:ext>
            </a:extLst>
          </p:cNvPr>
          <p:cNvSpPr/>
          <p:nvPr/>
        </p:nvSpPr>
        <p:spPr>
          <a:xfrm>
            <a:off x="520275" y="1754813"/>
            <a:ext cx="10255578" cy="492912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accent2"/>
                </a:solidFill>
                <a:effectLst/>
                <a:latin typeface="Times New Roman" panose="02020603050405020304" pitchFamily="18" charset="0"/>
                <a:cs typeface="Times New Roman" panose="02020603050405020304" pitchFamily="18" charset="0"/>
              </a:rPr>
              <a:t>@MutationMapping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addCompte</a:t>
            </a:r>
            <a:r>
              <a:rPr lang="fr-FR" sz="2000" dirty="0">
                <a:solidFill>
                  <a:schemeClr val="tx1"/>
                </a:solidFill>
                <a:effectLst/>
                <a:latin typeface="Times New Roman" panose="02020603050405020304" pitchFamily="18" charset="0"/>
                <a:cs typeface="Times New Roman" panose="02020603050405020304" pitchFamily="18" charset="0"/>
              </a:rPr>
              <a:t>(@Argument </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compteServiceDTO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return </a:t>
            </a:r>
            <a:r>
              <a:rPr lang="fr-FR" sz="2000" dirty="0" err="1">
                <a:solidFill>
                  <a:schemeClr val="tx1"/>
                </a:solidFill>
                <a:effectLst/>
                <a:latin typeface="Times New Roman" panose="02020603050405020304" pitchFamily="18" charset="0"/>
                <a:cs typeface="Times New Roman" panose="02020603050405020304" pitchFamily="18" charset="0"/>
              </a:rPr>
              <a:t>compteService.addCompte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compteServiceDTO</a:t>
            </a: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accent2"/>
                </a:solidFill>
                <a:effectLst/>
                <a:latin typeface="Times New Roman" panose="02020603050405020304" pitchFamily="18" charset="0"/>
                <a:cs typeface="Times New Roman" panose="02020603050405020304" pitchFamily="18" charset="0"/>
              </a:rPr>
              <a:t>    @MutationMapping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updateCompte</a:t>
            </a:r>
            <a:r>
              <a:rPr lang="fr-FR" sz="2000" dirty="0">
                <a:solidFill>
                  <a:schemeClr val="tx1"/>
                </a:solidFill>
                <a:effectLst/>
                <a:latin typeface="Times New Roman" panose="02020603050405020304" pitchFamily="18" charset="0"/>
                <a:cs typeface="Times New Roman" panose="02020603050405020304" pitchFamily="18" charset="0"/>
              </a:rPr>
              <a:t>(@Argument Long </a:t>
            </a:r>
            <a:r>
              <a:rPr lang="fr-FR" sz="2000" dirty="0" err="1">
                <a:solidFill>
                  <a:schemeClr val="tx1"/>
                </a:solidFill>
                <a:effectLst/>
                <a:latin typeface="Times New Roman" panose="02020603050405020304" pitchFamily="18" charset="0"/>
                <a:cs typeface="Times New Roman" panose="02020603050405020304" pitchFamily="18" charset="0"/>
              </a:rPr>
              <a:t>id,@Argument</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compteServiceDTO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System.</a:t>
            </a:r>
            <a:r>
              <a:rPr lang="fr-FR" sz="2000" i="1" dirty="0" err="1">
                <a:solidFill>
                  <a:schemeClr val="tx1"/>
                </a:solidFill>
                <a:effectLst/>
                <a:latin typeface="Times New Roman" panose="02020603050405020304" pitchFamily="18" charset="0"/>
                <a:cs typeface="Times New Roman" panose="02020603050405020304" pitchFamily="18" charset="0"/>
              </a:rPr>
              <a:t>out</a:t>
            </a:r>
            <a:r>
              <a:rPr lang="fr-FR" sz="2000" dirty="0" err="1">
                <a:solidFill>
                  <a:schemeClr val="tx1"/>
                </a:solidFill>
                <a:effectLst/>
                <a:latin typeface="Times New Roman" panose="02020603050405020304" pitchFamily="18" charset="0"/>
                <a:cs typeface="Times New Roman" panose="02020603050405020304" pitchFamily="18" charset="0"/>
              </a:rPr>
              <a:t>.println</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compteServiceDTO.getSolde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return </a:t>
            </a:r>
            <a:r>
              <a:rPr lang="fr-FR" sz="2000" dirty="0" err="1">
                <a:solidFill>
                  <a:schemeClr val="tx1"/>
                </a:solidFill>
                <a:effectLst/>
                <a:latin typeface="Times New Roman" panose="02020603050405020304" pitchFamily="18" charset="0"/>
                <a:cs typeface="Times New Roman" panose="02020603050405020304" pitchFamily="18" charset="0"/>
              </a:rPr>
              <a:t>compteService.updateCompte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compteServiceDTO,id</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accent2"/>
                </a:solidFill>
                <a:effectLst/>
                <a:latin typeface="Times New Roman" panose="02020603050405020304" pitchFamily="18" charset="0"/>
                <a:cs typeface="Times New Roman" panose="02020603050405020304" pitchFamily="18" charset="0"/>
              </a:rPr>
              <a:t>    @MutationMapping</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public Boolean </a:t>
            </a:r>
            <a:r>
              <a:rPr lang="fr-FR" sz="2000" dirty="0" err="1">
                <a:solidFill>
                  <a:schemeClr val="tx1"/>
                </a:solidFill>
                <a:effectLst/>
                <a:latin typeface="Times New Roman" panose="02020603050405020304" pitchFamily="18" charset="0"/>
                <a:cs typeface="Times New Roman" panose="02020603050405020304" pitchFamily="18" charset="0"/>
              </a:rPr>
              <a:t>deleteCompte</a:t>
            </a:r>
            <a:r>
              <a:rPr lang="fr-FR" sz="2000" dirty="0">
                <a:solidFill>
                  <a:schemeClr val="tx1"/>
                </a:solidFill>
                <a:effectLst/>
                <a:latin typeface="Times New Roman" panose="02020603050405020304" pitchFamily="18" charset="0"/>
                <a:cs typeface="Times New Roman" panose="02020603050405020304" pitchFamily="18" charset="0"/>
              </a:rPr>
              <a:t>(@Argument Long id){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compteRepository.deleteById</a:t>
            </a:r>
            <a:r>
              <a:rPr lang="fr-FR" sz="2000" dirty="0">
                <a:solidFill>
                  <a:schemeClr val="tx1"/>
                </a:solidFill>
                <a:effectLst/>
                <a:latin typeface="Times New Roman" panose="02020603050405020304" pitchFamily="18" charset="0"/>
                <a:cs typeface="Times New Roman" panose="02020603050405020304" pitchFamily="18" charset="0"/>
              </a:rPr>
              <a:t>(id); return </a:t>
            </a:r>
            <a:r>
              <a:rPr lang="fr-FR" sz="2000" dirty="0" err="1">
                <a:solidFill>
                  <a:schemeClr val="tx1"/>
                </a:solidFill>
                <a:effectLst/>
                <a:latin typeface="Times New Roman" panose="02020603050405020304" pitchFamily="18" charset="0"/>
                <a:cs typeface="Times New Roman" panose="02020603050405020304" pitchFamily="18" charset="0"/>
              </a:rPr>
              <a:t>true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p>
        </p:txBody>
      </p:sp>
      <p:sp>
        <p:nvSpPr>
          <p:cNvPr id="5" name="ZoneTexte 4">
            <a:extLst>
              <a:ext uri="{FF2B5EF4-FFF2-40B4-BE49-F238E27FC236}">
                <a16:creationId xmlns:a16="http://schemas.microsoft.com/office/drawing/2014/main" id="{85A84BEB-E2F0-EF29-2669-12905E23E650}"/>
              </a:ext>
            </a:extLst>
          </p:cNvPr>
          <p:cNvSpPr txBox="1"/>
          <p:nvPr/>
        </p:nvSpPr>
        <p:spPr>
          <a:xfrm>
            <a:off x="520275" y="1113568"/>
            <a:ext cx="5879174"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solidFill>
                  <a:schemeClr val="accent4"/>
                </a:solidFill>
                <a:latin typeface="Times New Roman" panose="02020603050405020304" pitchFamily="18" charset="0"/>
                <a:cs typeface="Times New Roman" panose="02020603050405020304" pitchFamily="18" charset="0"/>
              </a:rPr>
              <a:t>CompteServiceGraphQLController.java(suite)</a:t>
            </a:r>
            <a:endParaRPr lang="fr-FR" sz="2400" dirty="0">
              <a:solidFill>
                <a:srgbClr val="A9B7C6"/>
              </a:solidFill>
              <a:effectLst/>
              <a:latin typeface="JetBrains Mono"/>
            </a:endParaRPr>
          </a:p>
        </p:txBody>
      </p:sp>
    </p:spTree>
    <p:extLst>
      <p:ext uri="{BB962C8B-B14F-4D97-AF65-F5344CB8AC3E}">
        <p14:creationId xmlns:p14="http://schemas.microsoft.com/office/powerpoint/2010/main" val="3860174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788148F-744C-FC24-D888-5149DC88F8F3}"/>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3A15F8B6-1322-56B3-D483-E889506F758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CDCF201-87EE-B7C0-9DF2-01D48201EBBC}"/>
              </a:ext>
            </a:extLst>
          </p:cNvPr>
          <p:cNvSpPr/>
          <p:nvPr/>
        </p:nvSpPr>
        <p:spPr>
          <a:xfrm>
            <a:off x="520275" y="1754813"/>
            <a:ext cx="10255578" cy="492912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sz="2000" dirty="0">
                <a:solidFill>
                  <a:schemeClr val="tx1"/>
                </a:solidFill>
                <a:effectLst/>
                <a:latin typeface="Times New Roman" panose="02020603050405020304" pitchFamily="18" charset="0"/>
                <a:cs typeface="Times New Roman" panose="02020603050405020304" pitchFamily="18" charset="0"/>
              </a:rPr>
              <a:t>@Override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public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updateCompte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compteRequestDTO</a:t>
            </a:r>
            <a:r>
              <a:rPr lang="fr-FR" sz="2000" dirty="0">
                <a:solidFill>
                  <a:schemeClr val="tx1"/>
                </a:solidFill>
                <a:effectLst/>
                <a:latin typeface="Times New Roman" panose="02020603050405020304" pitchFamily="18" charset="0"/>
                <a:cs typeface="Times New Roman" panose="02020603050405020304" pitchFamily="18" charset="0"/>
              </a:rPr>
              <a:t>, Long id) {</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System.</a:t>
            </a:r>
            <a:r>
              <a:rPr lang="fr-FR" sz="2000" i="1" dirty="0" err="1">
                <a:solidFill>
                  <a:schemeClr val="tx1"/>
                </a:solidFill>
                <a:effectLst/>
                <a:latin typeface="Times New Roman" panose="02020603050405020304" pitchFamily="18" charset="0"/>
                <a:cs typeface="Times New Roman" panose="02020603050405020304" pitchFamily="18" charset="0"/>
              </a:rPr>
              <a:t>out</a:t>
            </a:r>
            <a:r>
              <a:rPr lang="fr-FR" sz="2000" dirty="0" err="1">
                <a:solidFill>
                  <a:schemeClr val="tx1"/>
                </a:solidFill>
                <a:effectLst/>
                <a:latin typeface="Times New Roman" panose="02020603050405020304" pitchFamily="18" charset="0"/>
                <a:cs typeface="Times New Roman" panose="02020603050405020304" pitchFamily="18" charset="0"/>
              </a:rPr>
              <a:t>.println</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compteRequestDTO.getSolde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Compte </a:t>
            </a:r>
            <a:r>
              <a:rPr lang="fr-FR" sz="2000" dirty="0" err="1">
                <a:solidFill>
                  <a:schemeClr val="tx1"/>
                </a:solidFill>
                <a:effectLst/>
                <a:latin typeface="Times New Roman" panose="02020603050405020304" pitchFamily="18" charset="0"/>
                <a:cs typeface="Times New Roman" panose="02020603050405020304" pitchFamily="18" charset="0"/>
              </a:rPr>
              <a:t>compte</a:t>
            </a:r>
            <a:r>
              <a:rPr lang="fr-FR" sz="2000" dirty="0">
                <a:solidFill>
                  <a:schemeClr val="tx1"/>
                </a:solidFill>
                <a:effectLst/>
                <a:latin typeface="Times New Roman" panose="02020603050405020304" pitchFamily="18" charset="0"/>
                <a:cs typeface="Times New Roman" panose="02020603050405020304" pitchFamily="18" charset="0"/>
              </a:rPr>
              <a:t> = </a:t>
            </a:r>
            <a:r>
              <a:rPr lang="fr-FR" sz="2000" dirty="0" err="1">
                <a:solidFill>
                  <a:schemeClr val="tx1"/>
                </a:solidFill>
                <a:effectLst/>
                <a:latin typeface="Times New Roman" panose="02020603050405020304" pitchFamily="18" charset="0"/>
                <a:cs typeface="Times New Roman" panose="02020603050405020304" pitchFamily="18" charset="0"/>
              </a:rPr>
              <a:t>Compte.</a:t>
            </a:r>
            <a:r>
              <a:rPr lang="fr-FR" sz="2000" i="1" dirty="0" err="1">
                <a:solidFill>
                  <a:schemeClr val="tx1"/>
                </a:solidFill>
                <a:effectLst/>
                <a:latin typeface="Times New Roman" panose="02020603050405020304" pitchFamily="18" charset="0"/>
                <a:cs typeface="Times New Roman" panose="02020603050405020304" pitchFamily="18" charset="0"/>
              </a:rPr>
              <a:t>builder</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.id(id)</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dateCreation</a:t>
            </a:r>
            <a:r>
              <a:rPr lang="fr-FR" sz="2000" dirty="0">
                <a:solidFill>
                  <a:schemeClr val="tx1"/>
                </a:solidFill>
                <a:effectLst/>
                <a:latin typeface="Times New Roman" panose="02020603050405020304" pitchFamily="18" charset="0"/>
                <a:cs typeface="Times New Roman" panose="02020603050405020304" pitchFamily="18" charset="0"/>
              </a:rPr>
              <a:t>(new Date())</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.solde(</a:t>
            </a:r>
            <a:r>
              <a:rPr lang="fr-FR" sz="2000" dirty="0" err="1">
                <a:solidFill>
                  <a:schemeClr val="tx1"/>
                </a:solidFill>
                <a:effectLst/>
                <a:latin typeface="Times New Roman" panose="02020603050405020304" pitchFamily="18" charset="0"/>
                <a:cs typeface="Times New Roman" panose="02020603050405020304" pitchFamily="18" charset="0"/>
              </a:rPr>
              <a:t>compteRequestDTO.getSolde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.type(</a:t>
            </a:r>
            <a:r>
              <a:rPr lang="fr-FR" sz="2000" dirty="0" err="1">
                <a:solidFill>
                  <a:schemeClr val="tx1"/>
                </a:solidFill>
                <a:effectLst/>
                <a:latin typeface="Times New Roman" panose="02020603050405020304" pitchFamily="18" charset="0"/>
                <a:cs typeface="Times New Roman" panose="02020603050405020304" pitchFamily="18" charset="0"/>
              </a:rPr>
              <a:t>compteRequestDTO.getType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build</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Compte </a:t>
            </a:r>
            <a:r>
              <a:rPr lang="fr-FR" sz="2000" dirty="0" err="1">
                <a:solidFill>
                  <a:schemeClr val="tx1"/>
                </a:solidFill>
                <a:effectLst/>
                <a:latin typeface="Times New Roman" panose="02020603050405020304" pitchFamily="18" charset="0"/>
                <a:cs typeface="Times New Roman" panose="02020603050405020304" pitchFamily="18" charset="0"/>
              </a:rPr>
              <a:t>savedCompte</a:t>
            </a:r>
            <a:r>
              <a:rPr lang="fr-FR" sz="2000" dirty="0">
                <a:solidFill>
                  <a:schemeClr val="tx1"/>
                </a:solidFill>
                <a:effectLst/>
                <a:latin typeface="Times New Roman" panose="02020603050405020304" pitchFamily="18" charset="0"/>
                <a:cs typeface="Times New Roman" panose="02020603050405020304" pitchFamily="18" charset="0"/>
              </a:rPr>
              <a:t> = </a:t>
            </a:r>
            <a:r>
              <a:rPr lang="fr-FR" sz="2000" dirty="0" err="1">
                <a:solidFill>
                  <a:schemeClr val="tx1"/>
                </a:solidFill>
                <a:effectLst/>
                <a:latin typeface="Times New Roman" panose="02020603050405020304" pitchFamily="18" charset="0"/>
                <a:cs typeface="Times New Roman" panose="02020603050405020304" pitchFamily="18" charset="0"/>
              </a:rPr>
              <a:t>compteRepository.save</a:t>
            </a:r>
            <a:r>
              <a:rPr lang="fr-FR" sz="2000" dirty="0">
                <a:solidFill>
                  <a:schemeClr val="tx1"/>
                </a:solidFill>
                <a:effectLst/>
                <a:latin typeface="Times New Roman" panose="02020603050405020304" pitchFamily="18" charset="0"/>
                <a:cs typeface="Times New Roman" panose="02020603050405020304" pitchFamily="18" charset="0"/>
              </a:rPr>
              <a:t>(compte);</a:t>
            </a:r>
            <a:br>
              <a:rPr lang="fr-FR" sz="2000" dirty="0">
                <a:solidFill>
                  <a:schemeClr val="tx1"/>
                </a:solidFill>
                <a:effectLst/>
                <a:latin typeface="Times New Roman" panose="02020603050405020304" pitchFamily="18" charset="0"/>
                <a:cs typeface="Times New Roman" panose="02020603050405020304" pitchFamily="18" charset="0"/>
              </a:rPr>
            </a:b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compteMapper.fromCompte</a:t>
            </a:r>
            <a:r>
              <a:rPr lang="fr-FR" sz="2000" dirty="0">
                <a:solidFill>
                  <a:schemeClr val="tx1"/>
                </a:solidFill>
                <a:effectLst/>
                <a:latin typeface="Times New Roman" panose="02020603050405020304" pitchFamily="18" charset="0"/>
                <a:cs typeface="Times New Roman" panose="02020603050405020304" pitchFamily="18" charset="0"/>
              </a:rPr>
              <a:t>(</a:t>
            </a:r>
            <a:r>
              <a:rPr lang="fr-FR" sz="2000" dirty="0" err="1">
                <a:solidFill>
                  <a:schemeClr val="tx1"/>
                </a:solidFill>
                <a:effectLst/>
                <a:latin typeface="Times New Roman" panose="02020603050405020304" pitchFamily="18" charset="0"/>
                <a:cs typeface="Times New Roman" panose="02020603050405020304" pitchFamily="18" charset="0"/>
              </a:rPr>
              <a:t>savedCompte</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    return </a:t>
            </a:r>
            <a:r>
              <a:rPr lang="fr-FR" sz="2000" dirty="0" err="1">
                <a:solidFill>
                  <a:schemeClr val="tx1"/>
                </a:solidFill>
                <a:effectLst/>
                <a:latin typeface="Times New Roman" panose="02020603050405020304" pitchFamily="18" charset="0"/>
                <a:cs typeface="Times New Roman" panose="02020603050405020304" pitchFamily="18" charset="0"/>
              </a:rPr>
              <a:t>compteResponseDTO</a:t>
            </a:r>
            <a:r>
              <a:rPr lang="fr-FR" sz="2000" dirty="0">
                <a:solidFill>
                  <a:schemeClr val="tx1"/>
                </a:solidFill>
                <a:effectLst/>
                <a:latin typeface="Times New Roman" panose="02020603050405020304" pitchFamily="18" charset="0"/>
                <a:cs typeface="Times New Roman" panose="02020603050405020304" pitchFamily="18" charset="0"/>
              </a:rPr>
              <a:t>;</a:t>
            </a:r>
            <a:br>
              <a:rPr lang="fr-FR" sz="2000" dirty="0">
                <a:solidFill>
                  <a:schemeClr val="tx1"/>
                </a:solidFill>
                <a:effectLst/>
                <a:latin typeface="Times New Roman" panose="02020603050405020304" pitchFamily="18" charset="0"/>
                <a:cs typeface="Times New Roman" panose="02020603050405020304" pitchFamily="18" charset="0"/>
              </a:rPr>
            </a:br>
            <a:r>
              <a:rPr lang="fr-FR" sz="2000" dirty="0">
                <a:solidFill>
                  <a:schemeClr val="tx1"/>
                </a:solidFill>
                <a:effectLst/>
                <a:latin typeface="Times New Roman" panose="02020603050405020304" pitchFamily="18" charset="0"/>
                <a:cs typeface="Times New Roman" panose="02020603050405020304" pitchFamily="18" charset="0"/>
              </a:rPr>
              <a:t>}</a:t>
            </a:r>
          </a:p>
        </p:txBody>
      </p:sp>
      <p:sp>
        <p:nvSpPr>
          <p:cNvPr id="8" name="ZoneTexte 7">
            <a:extLst>
              <a:ext uri="{FF2B5EF4-FFF2-40B4-BE49-F238E27FC236}">
                <a16:creationId xmlns:a16="http://schemas.microsoft.com/office/drawing/2014/main" id="{CDF36140-2215-4460-1728-69E8B3AD737B}"/>
              </a:ext>
            </a:extLst>
          </p:cNvPr>
          <p:cNvSpPr txBox="1"/>
          <p:nvPr/>
        </p:nvSpPr>
        <p:spPr>
          <a:xfrm>
            <a:off x="520275" y="1113568"/>
            <a:ext cx="9188734" cy="461665"/>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fr-FR" sz="2400" dirty="0">
                <a:solidFill>
                  <a:schemeClr val="accent4"/>
                </a:solidFill>
                <a:latin typeface="Times New Roman" panose="02020603050405020304" pitchFamily="18" charset="0"/>
                <a:cs typeface="Times New Roman" panose="02020603050405020304" pitchFamily="18" charset="0"/>
              </a:rPr>
              <a:t>Méthode </a:t>
            </a:r>
            <a:r>
              <a:rPr lang="fr-FR" sz="2400" dirty="0" err="1">
                <a:solidFill>
                  <a:schemeClr val="tx1"/>
                </a:solidFill>
                <a:latin typeface="Times New Roman" panose="02020603050405020304" pitchFamily="18" charset="0"/>
                <a:cs typeface="Times New Roman" panose="02020603050405020304" pitchFamily="18" charset="0"/>
              </a:rPr>
              <a:t>updateCompte</a:t>
            </a:r>
            <a:r>
              <a:rPr lang="fr-FR" sz="2400" dirty="0">
                <a:solidFill>
                  <a:schemeClr val="accent4"/>
                </a:solidFill>
                <a:latin typeface="Times New Roman" panose="02020603050405020304" pitchFamily="18" charset="0"/>
                <a:cs typeface="Times New Roman" panose="02020603050405020304" pitchFamily="18" charset="0"/>
              </a:rPr>
              <a:t> implémenté dans classe CompteServiceImpl.java</a:t>
            </a:r>
            <a:endParaRPr lang="fr-FR" sz="2400" dirty="0">
              <a:solidFill>
                <a:srgbClr val="A9B7C6"/>
              </a:solidFill>
              <a:effectLst/>
              <a:latin typeface="JetBrains Mono"/>
            </a:endParaRPr>
          </a:p>
        </p:txBody>
      </p:sp>
    </p:spTree>
    <p:extLst>
      <p:ext uri="{BB962C8B-B14F-4D97-AF65-F5344CB8AC3E}">
        <p14:creationId xmlns:p14="http://schemas.microsoft.com/office/powerpoint/2010/main" val="2947607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1E9E3A34-4D45-31C1-1F1B-288E82F70F95}"/>
              </a:ext>
            </a:extLst>
          </p:cNvPr>
          <p:cNvCxnSpPr>
            <a:cxnSpLocks/>
          </p:cNvCxnSpPr>
          <p:nvPr/>
        </p:nvCxnSpPr>
        <p:spPr>
          <a:xfrm>
            <a:off x="437322" y="73396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BEB611FE-C2F2-E987-3448-3D730225C650}"/>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 (Liste de comptes)</a:t>
            </a:r>
            <a:endParaRPr lang="fr-FR" sz="2400" dirty="0">
              <a:latin typeface="Times New Roman" panose="02020603050405020304" pitchFamily="18" charset="0"/>
              <a:cs typeface="Times New Roman" panose="02020603050405020304" pitchFamily="18" charset="0"/>
            </a:endParaRPr>
          </a:p>
        </p:txBody>
      </p:sp>
      <p:pic>
        <p:nvPicPr>
          <p:cNvPr id="31" name="Image 30">
            <a:extLst>
              <a:ext uri="{FF2B5EF4-FFF2-40B4-BE49-F238E27FC236}">
                <a16:creationId xmlns:a16="http://schemas.microsoft.com/office/drawing/2014/main" id="{393A8C59-2F9B-67C7-E1ED-2655491D5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29" y="919908"/>
            <a:ext cx="10452295" cy="5876546"/>
          </a:xfrm>
          <a:prstGeom prst="rect">
            <a:avLst/>
          </a:prstGeom>
        </p:spPr>
      </p:pic>
    </p:spTree>
    <p:extLst>
      <p:ext uri="{BB962C8B-B14F-4D97-AF65-F5344CB8AC3E}">
        <p14:creationId xmlns:p14="http://schemas.microsoft.com/office/powerpoint/2010/main" val="2245751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284EB82C-02C2-B244-4F89-CBAE290E24B7}"/>
              </a:ext>
            </a:extLst>
          </p:cNvPr>
          <p:cNvCxnSpPr>
            <a:cxnSpLocks/>
          </p:cNvCxnSpPr>
          <p:nvPr/>
        </p:nvCxnSpPr>
        <p:spPr>
          <a:xfrm>
            <a:off x="437322" y="748034"/>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9F93BE29-CD7C-BFB0-042A-A70DB06CB3D3}"/>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micro-service(Consulter compte avec ID)</a:t>
            </a:r>
            <a:endParaRPr lang="fr-FR" sz="24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388A34DB-6FBD-497C-68D7-EFEF89682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38" y="897232"/>
            <a:ext cx="10381957" cy="5837001"/>
          </a:xfrm>
          <a:prstGeom prst="rect">
            <a:avLst/>
          </a:prstGeom>
        </p:spPr>
      </p:pic>
    </p:spTree>
    <p:extLst>
      <p:ext uri="{BB962C8B-B14F-4D97-AF65-F5344CB8AC3E}">
        <p14:creationId xmlns:p14="http://schemas.microsoft.com/office/powerpoint/2010/main" val="2803614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D82277BD-2288-5627-6088-3058E253A63B}"/>
              </a:ext>
            </a:extLst>
          </p:cNvPr>
          <p:cNvCxnSpPr>
            <a:cxnSpLocks/>
          </p:cNvCxnSpPr>
          <p:nvPr/>
        </p:nvCxnSpPr>
        <p:spPr>
          <a:xfrm>
            <a:off x="437322"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6A73C52F-EF2E-923E-F6BC-83C48E665185}"/>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micro-service(Ajouter Compte)</a:t>
            </a:r>
            <a:endParaRPr lang="fr-FR" sz="24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C634A98F-3FE3-91B7-343B-D00C9BFA5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677" y="902554"/>
            <a:ext cx="10428645" cy="5863250"/>
          </a:xfrm>
          <a:prstGeom prst="rect">
            <a:avLst/>
          </a:prstGeom>
        </p:spPr>
      </p:pic>
    </p:spTree>
    <p:extLst>
      <p:ext uri="{BB962C8B-B14F-4D97-AF65-F5344CB8AC3E}">
        <p14:creationId xmlns:p14="http://schemas.microsoft.com/office/powerpoint/2010/main" val="1033046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E265FEA9-953F-D70E-87BD-168304555613}"/>
              </a:ext>
            </a:extLst>
          </p:cNvPr>
          <p:cNvCxnSpPr>
            <a:cxnSpLocks/>
          </p:cNvCxnSpPr>
          <p:nvPr/>
        </p:nvCxnSpPr>
        <p:spPr>
          <a:xfrm>
            <a:off x="506207" y="748035"/>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3F4FF04-6FFF-C6CD-00EA-4E2C01A44E5D}"/>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micro-service(Ajouter est fait avec ID : 11)</a:t>
            </a:r>
            <a:endParaRPr lang="fr-FR" sz="24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B757A7D7-6B3F-DA6F-704D-86F46C340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36" y="916618"/>
            <a:ext cx="10396025" cy="5844910"/>
          </a:xfrm>
          <a:prstGeom prst="rect">
            <a:avLst/>
          </a:prstGeom>
        </p:spPr>
      </p:pic>
    </p:spTree>
    <p:extLst>
      <p:ext uri="{BB962C8B-B14F-4D97-AF65-F5344CB8AC3E}">
        <p14:creationId xmlns:p14="http://schemas.microsoft.com/office/powerpoint/2010/main" val="3146351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F79D865D-C48A-A346-D3E7-9F389F9A3B70}"/>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C11D1C31-5957-3598-4A97-265BD196F846}"/>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 (Modifier un Compte par ID)</a:t>
            </a:r>
            <a:endParaRPr lang="fr-FR" sz="2400" dirty="0">
              <a:latin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B97FACD4-AA99-1008-3968-291EA22B1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468" y="924600"/>
            <a:ext cx="10422590" cy="5859846"/>
          </a:xfrm>
          <a:prstGeom prst="rect">
            <a:avLst/>
          </a:prstGeom>
        </p:spPr>
      </p:pic>
    </p:spTree>
    <p:extLst>
      <p:ext uri="{BB962C8B-B14F-4D97-AF65-F5344CB8AC3E}">
        <p14:creationId xmlns:p14="http://schemas.microsoft.com/office/powerpoint/2010/main" val="3701579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7EBFEA5-AD6B-48B4-6F5E-B13A3946E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52" y="900105"/>
            <a:ext cx="10433627" cy="5866051"/>
          </a:xfrm>
          <a:prstGeom prst="rect">
            <a:avLst/>
          </a:prstGeom>
        </p:spPr>
      </p:pic>
      <p:cxnSp>
        <p:nvCxnSpPr>
          <p:cNvPr id="6" name="Connecteur droit 5">
            <a:extLst>
              <a:ext uri="{FF2B5EF4-FFF2-40B4-BE49-F238E27FC236}">
                <a16:creationId xmlns:a16="http://schemas.microsoft.com/office/drawing/2014/main" id="{85166478-7539-EB43-CB69-0C704E30B54F}"/>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42B288E5-8DCE-C627-8AF2-789EBC04C294}"/>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 (Modifier un Compte par ID)</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37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FCDE614-63A0-486B-BF50-C223F770D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409" y="898797"/>
            <a:ext cx="10454752" cy="5877928"/>
          </a:xfrm>
          <a:prstGeom prst="rect">
            <a:avLst/>
          </a:prstGeom>
        </p:spPr>
      </p:pic>
      <p:cxnSp>
        <p:nvCxnSpPr>
          <p:cNvPr id="6" name="Connecteur droit 5">
            <a:extLst>
              <a:ext uri="{FF2B5EF4-FFF2-40B4-BE49-F238E27FC236}">
                <a16:creationId xmlns:a16="http://schemas.microsoft.com/office/drawing/2014/main" id="{E220D063-6769-2ACD-CC29-A719450BAC82}"/>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9AB66A98-0E7B-C140-C02A-E36BCA881291}"/>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 (Modifier un Compte par ID)</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9705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70D2FEC-A0B6-32A2-BE83-A7094DAE3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26" y="913810"/>
            <a:ext cx="10428148" cy="5862971"/>
          </a:xfrm>
          <a:prstGeom prst="rect">
            <a:avLst/>
          </a:prstGeom>
        </p:spPr>
      </p:pic>
      <p:cxnSp>
        <p:nvCxnSpPr>
          <p:cNvPr id="6" name="Connecteur droit 5">
            <a:extLst>
              <a:ext uri="{FF2B5EF4-FFF2-40B4-BE49-F238E27FC236}">
                <a16:creationId xmlns:a16="http://schemas.microsoft.com/office/drawing/2014/main" id="{B8CBD74A-5779-F530-83A4-1077E6825C72}"/>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71CD0B7C-35EF-7AA4-F7A1-429F47A1E5A8}"/>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 (Modifier un Compte par ID)</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2966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A8B94123-0384-9277-2ECB-E61C5C940E99}"/>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08A4918D-FC0B-0CAB-5278-4509245E543A}"/>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5- Créer le Web service Restfull qui permet de gérer des comptes(suite)</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8BA4B88-0B84-7BEB-3866-74D84E47843E}"/>
              </a:ext>
            </a:extLst>
          </p:cNvPr>
          <p:cNvSpPr/>
          <p:nvPr/>
        </p:nvSpPr>
        <p:spPr>
          <a:xfrm>
            <a:off x="437322" y="1507157"/>
            <a:ext cx="10840036" cy="4672011"/>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400" dirty="0">
                <a:solidFill>
                  <a:schemeClr val="tx1"/>
                </a:solidFill>
                <a:effectLst/>
                <a:latin typeface="Times New Roman" panose="02020603050405020304" pitchFamily="18" charset="0"/>
                <a:cs typeface="Times New Roman" panose="02020603050405020304" pitchFamily="18" charset="0"/>
              </a:rPr>
              <a:t> @GetMapping("/comptes")</a:t>
            </a:r>
          </a:p>
          <a:p>
            <a:r>
              <a:rPr lang="fr-FR" sz="2400" dirty="0">
                <a:solidFill>
                  <a:schemeClr val="tx1"/>
                </a:solidFill>
                <a:effectLst/>
                <a:latin typeface="Times New Roman" panose="02020603050405020304" pitchFamily="18" charset="0"/>
                <a:cs typeface="Times New Roman" panose="02020603050405020304" pitchFamily="18" charset="0"/>
              </a:rPr>
              <a:t>    public List&lt;Compte&gt; </a:t>
            </a:r>
            <a:r>
              <a:rPr lang="fr-FR" sz="2400" dirty="0" err="1">
                <a:solidFill>
                  <a:schemeClr val="tx1"/>
                </a:solidFill>
                <a:effectLst/>
                <a:latin typeface="Times New Roman" panose="02020603050405020304" pitchFamily="18" charset="0"/>
                <a:cs typeface="Times New Roman" panose="02020603050405020304" pitchFamily="18" charset="0"/>
              </a:rPr>
              <a:t>compteList</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return </a:t>
            </a:r>
            <a:r>
              <a:rPr lang="fr-FR" sz="2400" dirty="0" err="1">
                <a:solidFill>
                  <a:schemeClr val="tx1"/>
                </a:solidFill>
                <a:effectLst/>
                <a:latin typeface="Times New Roman" panose="02020603050405020304" pitchFamily="18" charset="0"/>
                <a:cs typeface="Times New Roman" panose="02020603050405020304" pitchFamily="18" charset="0"/>
              </a:rPr>
              <a:t>compteRepository.findAll</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a:t>
            </a:r>
          </a:p>
          <a:p>
            <a:endParaRPr lang="fr-FR" sz="2400" dirty="0">
              <a:solidFill>
                <a:schemeClr val="tx1"/>
              </a:solidFill>
              <a:effectLst/>
              <a:latin typeface="Times New Roman" panose="02020603050405020304" pitchFamily="18" charset="0"/>
              <a:cs typeface="Times New Roman" panose="02020603050405020304" pitchFamily="18" charset="0"/>
            </a:endParaRPr>
          </a:p>
          <a:p>
            <a:r>
              <a:rPr lang="fr-FR" sz="2400" dirty="0">
                <a:solidFill>
                  <a:schemeClr val="tx1"/>
                </a:solidFill>
                <a:effectLst/>
                <a:latin typeface="Times New Roman" panose="02020603050405020304" pitchFamily="18" charset="0"/>
                <a:cs typeface="Times New Roman" panose="02020603050405020304" pitchFamily="18" charset="0"/>
              </a:rPr>
              <a:t>    @GetMapping("/comptes/{id}")</a:t>
            </a:r>
          </a:p>
          <a:p>
            <a:r>
              <a:rPr lang="fr-FR" sz="2400" dirty="0">
                <a:solidFill>
                  <a:schemeClr val="tx1"/>
                </a:solidFill>
                <a:effectLst/>
                <a:latin typeface="Times New Roman" panose="02020603050405020304" pitchFamily="18" charset="0"/>
                <a:cs typeface="Times New Roman" panose="02020603050405020304" pitchFamily="18" charset="0"/>
              </a:rPr>
              <a:t>    public Compte </a:t>
            </a:r>
            <a:r>
              <a:rPr lang="fr-FR" sz="2400" dirty="0" err="1">
                <a:solidFill>
                  <a:schemeClr val="tx1"/>
                </a:solidFill>
                <a:effectLst/>
                <a:latin typeface="Times New Roman" panose="02020603050405020304" pitchFamily="18" charset="0"/>
                <a:cs typeface="Times New Roman" panose="02020603050405020304" pitchFamily="18" charset="0"/>
              </a:rPr>
              <a:t>compteById</a:t>
            </a:r>
            <a:r>
              <a:rPr lang="fr-FR" sz="2400" dirty="0">
                <a:solidFill>
                  <a:schemeClr val="tx1"/>
                </a:solidFill>
                <a:effectLst/>
                <a:latin typeface="Times New Roman" panose="02020603050405020304" pitchFamily="18" charset="0"/>
                <a:cs typeface="Times New Roman" panose="02020603050405020304" pitchFamily="18" charset="0"/>
              </a:rPr>
              <a:t>(@PathVariable Long id)</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return </a:t>
            </a:r>
            <a:r>
              <a:rPr lang="fr-FR" sz="2400" dirty="0" err="1">
                <a:solidFill>
                  <a:schemeClr val="tx1"/>
                </a:solidFill>
                <a:effectLst/>
                <a:latin typeface="Times New Roman" panose="02020603050405020304" pitchFamily="18" charset="0"/>
                <a:cs typeface="Times New Roman" panose="02020603050405020304" pitchFamily="18" charset="0"/>
              </a:rPr>
              <a:t>compteRepository.findById</a:t>
            </a:r>
            <a:r>
              <a:rPr lang="fr-FR" sz="2400" dirty="0">
                <a:solidFill>
                  <a:schemeClr val="tx1"/>
                </a:solidFill>
                <a:effectLst/>
                <a:latin typeface="Times New Roman" panose="02020603050405020304" pitchFamily="18" charset="0"/>
                <a:cs typeface="Times New Roman" panose="02020603050405020304" pitchFamily="18" charset="0"/>
              </a:rPr>
              <a:t>(id).</a:t>
            </a:r>
            <a:r>
              <a:rPr lang="fr-FR" sz="2400" dirty="0" err="1">
                <a:solidFill>
                  <a:schemeClr val="tx1"/>
                </a:solidFill>
                <a:effectLst/>
                <a:latin typeface="Times New Roman" panose="02020603050405020304" pitchFamily="18" charset="0"/>
                <a:cs typeface="Times New Roman" panose="02020603050405020304" pitchFamily="18" charset="0"/>
              </a:rPr>
              <a:t>orElseThrow</a:t>
            </a:r>
            <a:r>
              <a:rPr lang="fr-FR" sz="2400" dirty="0">
                <a:solidFill>
                  <a:schemeClr val="tx1"/>
                </a:solidFill>
                <a:effectLst/>
                <a:latin typeface="Times New Roman" panose="02020603050405020304" pitchFamily="18" charset="0"/>
                <a:cs typeface="Times New Roman" panose="02020603050405020304" pitchFamily="18" charset="0"/>
              </a:rPr>
              <a:t>(()-&gt;new </a:t>
            </a:r>
            <a:r>
              <a:rPr lang="fr-FR" sz="2400" dirty="0" err="1">
                <a:solidFill>
                  <a:schemeClr val="tx1"/>
                </a:solidFill>
                <a:effectLst/>
                <a:latin typeface="Times New Roman" panose="02020603050405020304" pitchFamily="18" charset="0"/>
                <a:cs typeface="Times New Roman" panose="02020603050405020304" pitchFamily="18" charset="0"/>
              </a:rPr>
              <a:t>RuntimeException</a:t>
            </a:r>
            <a:r>
              <a:rPr lang="fr-FR" sz="2400" dirty="0">
                <a:solidFill>
                  <a:schemeClr val="tx1"/>
                </a:solidFill>
                <a:effectLst/>
                <a:latin typeface="Times New Roman" panose="02020603050405020304" pitchFamily="18" charset="0"/>
                <a:cs typeface="Times New Roman" panose="02020603050405020304" pitchFamily="18" charset="0"/>
              </a:rPr>
              <a:t>("No </a:t>
            </a:r>
            <a:r>
              <a:rPr lang="fr-FR" sz="2400" dirty="0" err="1">
                <a:solidFill>
                  <a:schemeClr val="tx1"/>
                </a:solidFill>
                <a:effectLst/>
                <a:latin typeface="Times New Roman" panose="02020603050405020304" pitchFamily="18" charset="0"/>
                <a:cs typeface="Times New Roman" panose="02020603050405020304" pitchFamily="18" charset="0"/>
              </a:rPr>
              <a:t>found</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this</a:t>
            </a:r>
            <a:r>
              <a:rPr lang="fr-FR" sz="2400" dirty="0">
                <a:solidFill>
                  <a:schemeClr val="tx1"/>
                </a:solidFill>
                <a:effectLst/>
                <a:latin typeface="Times New Roman" panose="02020603050405020304" pitchFamily="18" charset="0"/>
                <a:cs typeface="Times New Roman" panose="02020603050405020304" pitchFamily="18" charset="0"/>
              </a:rPr>
              <a:t> Id : "+id));</a:t>
            </a:r>
          </a:p>
          <a:p>
            <a:r>
              <a:rPr lang="fr-FR" sz="2400" dirty="0">
                <a:solidFill>
                  <a:schemeClr val="tx1"/>
                </a:solidFill>
                <a:effectLst/>
                <a:latin typeface="Times New Roman" panose="02020603050405020304" pitchFamily="18" charset="0"/>
                <a:cs typeface="Times New Roman" panose="02020603050405020304" pitchFamily="18" charset="0"/>
              </a:rPr>
              <a:t>    }</a:t>
            </a:r>
          </a:p>
        </p:txBody>
      </p:sp>
      <p:sp>
        <p:nvSpPr>
          <p:cNvPr id="7" name="ZoneTexte 6">
            <a:extLst>
              <a:ext uri="{FF2B5EF4-FFF2-40B4-BE49-F238E27FC236}">
                <a16:creationId xmlns:a16="http://schemas.microsoft.com/office/drawing/2014/main" id="{1656F127-EC61-FB41-3C62-91BDF3CE3B33}"/>
              </a:ext>
            </a:extLst>
          </p:cNvPr>
          <p:cNvSpPr txBox="1"/>
          <p:nvPr/>
        </p:nvSpPr>
        <p:spPr>
          <a:xfrm>
            <a:off x="437322" y="976560"/>
            <a:ext cx="369460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CompteWebRestController.java</a:t>
            </a:r>
          </a:p>
        </p:txBody>
      </p:sp>
    </p:spTree>
    <p:extLst>
      <p:ext uri="{BB962C8B-B14F-4D97-AF65-F5344CB8AC3E}">
        <p14:creationId xmlns:p14="http://schemas.microsoft.com/office/powerpoint/2010/main" val="2117343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D7AD1CB-671E-71F4-C14A-AAB0FCA8B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705" y="900106"/>
            <a:ext cx="10430133" cy="5864087"/>
          </a:xfrm>
          <a:prstGeom prst="rect">
            <a:avLst/>
          </a:prstGeom>
        </p:spPr>
      </p:pic>
      <p:cxnSp>
        <p:nvCxnSpPr>
          <p:cNvPr id="6" name="Connecteur droit 5">
            <a:extLst>
              <a:ext uri="{FF2B5EF4-FFF2-40B4-BE49-F238E27FC236}">
                <a16:creationId xmlns:a16="http://schemas.microsoft.com/office/drawing/2014/main" id="{015B07EB-A6C2-30AC-CFB2-D2F091D8E2AE}"/>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7FF241BB-C249-1C65-1655-9E1CA5CFD1A4}"/>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micro-service(Supprimer un Compte par ID)</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630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7A55550-9727-005F-E62B-039A16D4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21" y="877974"/>
            <a:ext cx="10326757" cy="5805966"/>
          </a:xfrm>
          <a:prstGeom prst="rect">
            <a:avLst/>
          </a:prstGeom>
        </p:spPr>
      </p:pic>
      <p:cxnSp>
        <p:nvCxnSpPr>
          <p:cNvPr id="6" name="Connecteur droit 5">
            <a:extLst>
              <a:ext uri="{FF2B5EF4-FFF2-40B4-BE49-F238E27FC236}">
                <a16:creationId xmlns:a16="http://schemas.microsoft.com/office/drawing/2014/main" id="{B9F09A92-CE34-7352-4580-D973DB1169F0}"/>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51149BFC-59E5-1FE8-B22D-0AB31AD43C47}"/>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micro-service(Compte est Supp avec ID:11)</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298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B6C40182-AE46-8A77-5EEE-2A74BA09E319}"/>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4" name="ZoneTexte 3">
            <a:extLst>
              <a:ext uri="{FF2B5EF4-FFF2-40B4-BE49-F238E27FC236}">
                <a16:creationId xmlns:a16="http://schemas.microsoft.com/office/drawing/2014/main" id="{628718DF-A643-1145-E779-AEAC625F3459}"/>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C4CE5C80-30D9-14C5-BB78-4B7D5F0699F3}"/>
              </a:ext>
            </a:extLst>
          </p:cNvPr>
          <p:cNvSpPr txBox="1"/>
          <p:nvPr/>
        </p:nvSpPr>
        <p:spPr>
          <a:xfrm>
            <a:off x="1683027" y="1134255"/>
            <a:ext cx="4968027"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Relation Bidirectionnel entre Client et Compte</a:t>
            </a:r>
          </a:p>
        </p:txBody>
      </p:sp>
      <p:sp>
        <p:nvSpPr>
          <p:cNvPr id="6" name="Flèche : droite 5">
            <a:extLst>
              <a:ext uri="{FF2B5EF4-FFF2-40B4-BE49-F238E27FC236}">
                <a16:creationId xmlns:a16="http://schemas.microsoft.com/office/drawing/2014/main" id="{91143501-F736-F7E5-B68E-255ECE7087A6}"/>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47DB413-78EB-26EB-8CE7-B7DAD5A334FC}"/>
              </a:ext>
            </a:extLst>
          </p:cNvPr>
          <p:cNvSpPr/>
          <p:nvPr/>
        </p:nvSpPr>
        <p:spPr>
          <a:xfrm>
            <a:off x="728869" y="1968883"/>
            <a:ext cx="7063409" cy="473901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dirty="0">
                <a:solidFill>
                  <a:schemeClr val="tx1"/>
                </a:solidFill>
                <a:latin typeface="Times New Roman" panose="02020603050405020304" pitchFamily="18" charset="0"/>
                <a:cs typeface="Times New Roman" panose="02020603050405020304" pitchFamily="18" charset="0"/>
              </a:rPr>
              <a:t>package </a:t>
            </a:r>
            <a:r>
              <a:rPr lang="fr-FR" dirty="0" err="1">
                <a:solidFill>
                  <a:schemeClr val="tx1"/>
                </a:solidFill>
                <a:latin typeface="Times New Roman" panose="02020603050405020304" pitchFamily="18" charset="0"/>
                <a:cs typeface="Times New Roman" panose="02020603050405020304" pitchFamily="18" charset="0"/>
              </a:rPr>
              <a:t>com.sdia.ArchitecturesMicroservices.entities</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com.sdia.ArchitecturesMicroservices.enums.TypeCompte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lombok.AllArgsConstructor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lombok.Builder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lombok.Data</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lombok.NoArgsConstructor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javax.persistence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java.util.Date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@Entity @Data @NoArgsConstructor @AllArgsConstructor @Builder</a:t>
            </a:r>
          </a:p>
          <a:p>
            <a:r>
              <a:rPr lang="fr-FR" dirty="0">
                <a:solidFill>
                  <a:schemeClr val="tx1"/>
                </a:solidFill>
                <a:latin typeface="Times New Roman" panose="02020603050405020304" pitchFamily="18" charset="0"/>
                <a:cs typeface="Times New Roman" panose="02020603050405020304" pitchFamily="18" charset="0"/>
              </a:rPr>
              <a:t>public class Compte {</a:t>
            </a:r>
          </a:p>
          <a:p>
            <a:r>
              <a:rPr lang="fr-FR" dirty="0">
                <a:solidFill>
                  <a:schemeClr val="tx1"/>
                </a:solidFill>
                <a:latin typeface="Times New Roman" panose="02020603050405020304" pitchFamily="18" charset="0"/>
                <a:cs typeface="Times New Roman" panose="02020603050405020304" pitchFamily="18" charset="0"/>
              </a:rPr>
              <a:t>    @Id @GeneratedValue(strategy = </a:t>
            </a:r>
            <a:r>
              <a:rPr lang="fr-FR" dirty="0" err="1">
                <a:solidFill>
                  <a:schemeClr val="tx1"/>
                </a:solidFill>
                <a:latin typeface="Times New Roman" panose="02020603050405020304" pitchFamily="18" charset="0"/>
                <a:cs typeface="Times New Roman" panose="02020603050405020304" pitchFamily="18" charset="0"/>
              </a:rPr>
              <a:t>GenerationType.IDENTITY</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Long id;</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Double solde;</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Date </a:t>
            </a:r>
            <a:r>
              <a:rPr lang="fr-FR" dirty="0" err="1">
                <a:solidFill>
                  <a:schemeClr val="tx1"/>
                </a:solidFill>
                <a:latin typeface="Times New Roman" panose="02020603050405020304" pitchFamily="18" charset="0"/>
                <a:cs typeface="Times New Roman" panose="02020603050405020304" pitchFamily="18" charset="0"/>
              </a:rPr>
              <a:t>dateCreation</a:t>
            </a:r>
            <a:r>
              <a:rPr lang="fr-FR" dirty="0">
                <a:solidFill>
                  <a:schemeClr val="tx1"/>
                </a:solidFill>
                <a:latin typeface="Times New Roman" panose="02020603050405020304" pitchFamily="18" charset="0"/>
                <a:cs typeface="Times New Roman" panose="02020603050405020304" pitchFamily="18" charset="0"/>
              </a:rPr>
              <a:t>; @Enumerated(EnumType.STRING)</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TypeCompte</a:t>
            </a:r>
            <a:r>
              <a:rPr lang="fr-FR" dirty="0">
                <a:solidFill>
                  <a:schemeClr val="tx1"/>
                </a:solidFill>
                <a:latin typeface="Times New Roman" panose="02020603050405020304" pitchFamily="18" charset="0"/>
                <a:cs typeface="Times New Roman" panose="02020603050405020304" pitchFamily="18" charset="0"/>
              </a:rPr>
              <a:t> type; @ManyToOne</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Client </a:t>
            </a:r>
            <a:r>
              <a:rPr lang="fr-FR" dirty="0" err="1">
                <a:solidFill>
                  <a:schemeClr val="tx1"/>
                </a:solidFill>
                <a:latin typeface="Times New Roman" panose="02020603050405020304" pitchFamily="18" charset="0"/>
                <a:cs typeface="Times New Roman" panose="02020603050405020304" pitchFamily="18" charset="0"/>
              </a:rPr>
              <a:t>client</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a:t>
            </a:r>
          </a:p>
        </p:txBody>
      </p:sp>
      <p:sp>
        <p:nvSpPr>
          <p:cNvPr id="8" name="ZoneTexte 7">
            <a:extLst>
              <a:ext uri="{FF2B5EF4-FFF2-40B4-BE49-F238E27FC236}">
                <a16:creationId xmlns:a16="http://schemas.microsoft.com/office/drawing/2014/main" id="{0254D451-1B46-D37C-D816-1F5B27016B65}"/>
              </a:ext>
            </a:extLst>
          </p:cNvPr>
          <p:cNvSpPr txBox="1"/>
          <p:nvPr/>
        </p:nvSpPr>
        <p:spPr>
          <a:xfrm>
            <a:off x="1364974" y="1625185"/>
            <a:ext cx="1786066"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000" b="1" dirty="0">
                <a:latin typeface="Times New Roman" panose="02020603050405020304" pitchFamily="18" charset="0"/>
                <a:cs typeface="Times New Roman" panose="02020603050405020304" pitchFamily="18" charset="0"/>
              </a:rPr>
              <a:t>Entité Compte</a:t>
            </a:r>
          </a:p>
        </p:txBody>
      </p:sp>
    </p:spTree>
    <p:extLst>
      <p:ext uri="{BB962C8B-B14F-4D97-AF65-F5344CB8AC3E}">
        <p14:creationId xmlns:p14="http://schemas.microsoft.com/office/powerpoint/2010/main" val="657813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B4B2323-CAAA-1A27-5102-416EC8227FBE}"/>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14794A28-BE0E-7B74-5102-E4C8F8E73622}"/>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811E9250-C211-DA00-F1D2-889B2EF104FA}"/>
              </a:ext>
            </a:extLst>
          </p:cNvPr>
          <p:cNvSpPr txBox="1"/>
          <p:nvPr/>
        </p:nvSpPr>
        <p:spPr>
          <a:xfrm>
            <a:off x="1683027" y="1134255"/>
            <a:ext cx="4968027"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Relation Bidirectionnel entre Client et Compte</a:t>
            </a:r>
          </a:p>
        </p:txBody>
      </p:sp>
      <p:sp>
        <p:nvSpPr>
          <p:cNvPr id="7" name="Flèche : droite 6">
            <a:extLst>
              <a:ext uri="{FF2B5EF4-FFF2-40B4-BE49-F238E27FC236}">
                <a16:creationId xmlns:a16="http://schemas.microsoft.com/office/drawing/2014/main" id="{FCE180B5-4E6E-88CF-4190-4E2C6C463768}"/>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79798677-0882-A2E7-17C0-77B71C6BA6EA}"/>
              </a:ext>
            </a:extLst>
          </p:cNvPr>
          <p:cNvSpPr/>
          <p:nvPr/>
        </p:nvSpPr>
        <p:spPr>
          <a:xfrm>
            <a:off x="728869" y="1968883"/>
            <a:ext cx="7063409" cy="473901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dirty="0">
                <a:solidFill>
                  <a:schemeClr val="tx1"/>
                </a:solidFill>
                <a:latin typeface="Times New Roman" panose="02020603050405020304" pitchFamily="18" charset="0"/>
                <a:cs typeface="Times New Roman" panose="02020603050405020304" pitchFamily="18" charset="0"/>
              </a:rPr>
              <a:t>package </a:t>
            </a:r>
            <a:r>
              <a:rPr lang="fr-FR" dirty="0" err="1">
                <a:solidFill>
                  <a:schemeClr val="tx1"/>
                </a:solidFill>
                <a:latin typeface="Times New Roman" panose="02020603050405020304" pitchFamily="18" charset="0"/>
                <a:cs typeface="Times New Roman" panose="02020603050405020304" pitchFamily="18" charset="0"/>
              </a:rPr>
              <a:t>com.sdia.ArchitecturesMicroservices.entities</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com.fasterxml.jackson.annotation.JsonProperty</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lombok.AllArgsConstructor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lombok.Builder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lombok.Data</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lombok.NoArgsConstructor</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org.apache.catalina.valves.JsonErrorReportValve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javax.persistence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java.util.ArrayList</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import </a:t>
            </a:r>
            <a:r>
              <a:rPr lang="fr-FR" dirty="0" err="1">
                <a:solidFill>
                  <a:schemeClr val="tx1"/>
                </a:solidFill>
                <a:latin typeface="Times New Roman" panose="02020603050405020304" pitchFamily="18" charset="0"/>
                <a:cs typeface="Times New Roman" panose="02020603050405020304" pitchFamily="18" charset="0"/>
              </a:rPr>
              <a:t>java.util.List</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@Entity @Data @NoArgsConstructor @AllArgsConstructor @Builder</a:t>
            </a:r>
          </a:p>
          <a:p>
            <a:r>
              <a:rPr lang="fr-FR" dirty="0">
                <a:solidFill>
                  <a:schemeClr val="tx1"/>
                </a:solidFill>
                <a:latin typeface="Times New Roman" panose="02020603050405020304" pitchFamily="18" charset="0"/>
                <a:cs typeface="Times New Roman" panose="02020603050405020304" pitchFamily="18" charset="0"/>
              </a:rPr>
              <a:t>public class Client { @Id @GeneratedValue(strategy = </a:t>
            </a:r>
            <a:r>
              <a:rPr lang="fr-FR" dirty="0" err="1">
                <a:solidFill>
                  <a:schemeClr val="tx1"/>
                </a:solidFill>
                <a:latin typeface="Times New Roman" panose="02020603050405020304" pitchFamily="18" charset="0"/>
                <a:cs typeface="Times New Roman" panose="02020603050405020304" pitchFamily="18" charset="0"/>
              </a:rPr>
              <a:t>GenerationType.IDENTITY</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Long id;</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String </a:t>
            </a:r>
            <a:r>
              <a:rPr lang="fr-FR" dirty="0" err="1">
                <a:solidFill>
                  <a:schemeClr val="tx1"/>
                </a:solidFill>
                <a:latin typeface="Times New Roman" panose="02020603050405020304" pitchFamily="18" charset="0"/>
                <a:cs typeface="Times New Roman" panose="02020603050405020304" pitchFamily="18" charset="0"/>
              </a:rPr>
              <a:t>name</a:t>
            </a:r>
            <a:r>
              <a:rPr lang="fr-FR" dirty="0">
                <a:solidFill>
                  <a:schemeClr val="tx1"/>
                </a:solidFill>
                <a:latin typeface="Times New Roman" panose="02020603050405020304" pitchFamily="18" charset="0"/>
                <a:cs typeface="Times New Roman" panose="02020603050405020304" pitchFamily="18" charset="0"/>
              </a:rPr>
              <a:t>; @OneToMany(mappedBy = "client") </a:t>
            </a:r>
          </a:p>
          <a:p>
            <a:r>
              <a:rPr lang="fr-FR" dirty="0">
                <a:solidFill>
                  <a:schemeClr val="tx1"/>
                </a:solidFill>
                <a:latin typeface="Times New Roman" panose="02020603050405020304" pitchFamily="18" charset="0"/>
                <a:cs typeface="Times New Roman" panose="02020603050405020304" pitchFamily="18" charset="0"/>
              </a:rPr>
              <a:t>    @JsonProperty(access = </a:t>
            </a:r>
            <a:r>
              <a:rPr lang="fr-FR" dirty="0" err="1">
                <a:solidFill>
                  <a:schemeClr val="tx1"/>
                </a:solidFill>
                <a:latin typeface="Times New Roman" panose="02020603050405020304" pitchFamily="18" charset="0"/>
                <a:cs typeface="Times New Roman" panose="02020603050405020304" pitchFamily="18" charset="0"/>
              </a:rPr>
              <a:t>JsonProperty.Access.WRITE_ONLY</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private</a:t>
            </a:r>
            <a:r>
              <a:rPr lang="fr-FR" dirty="0">
                <a:solidFill>
                  <a:schemeClr val="tx1"/>
                </a:solidFill>
                <a:latin typeface="Times New Roman" panose="02020603050405020304" pitchFamily="18" charset="0"/>
                <a:cs typeface="Times New Roman" panose="02020603050405020304" pitchFamily="18" charset="0"/>
              </a:rPr>
              <a:t> List&lt;Compte&gt; </a:t>
            </a:r>
            <a:r>
              <a:rPr lang="fr-FR" dirty="0" err="1">
                <a:solidFill>
                  <a:schemeClr val="tx1"/>
                </a:solidFill>
                <a:latin typeface="Times New Roman" panose="02020603050405020304" pitchFamily="18" charset="0"/>
                <a:cs typeface="Times New Roman" panose="02020603050405020304" pitchFamily="18" charset="0"/>
              </a:rPr>
              <a:t>compteList</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a:t>
            </a:r>
          </a:p>
        </p:txBody>
      </p:sp>
      <p:sp>
        <p:nvSpPr>
          <p:cNvPr id="9" name="ZoneTexte 8">
            <a:extLst>
              <a:ext uri="{FF2B5EF4-FFF2-40B4-BE49-F238E27FC236}">
                <a16:creationId xmlns:a16="http://schemas.microsoft.com/office/drawing/2014/main" id="{9E8670DB-E435-0C20-EAD4-74BEC8FC47F6}"/>
              </a:ext>
            </a:extLst>
          </p:cNvPr>
          <p:cNvSpPr txBox="1"/>
          <p:nvPr/>
        </p:nvSpPr>
        <p:spPr>
          <a:xfrm>
            <a:off x="1364974" y="1625185"/>
            <a:ext cx="158569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000" b="1" dirty="0">
                <a:latin typeface="Times New Roman" panose="02020603050405020304" pitchFamily="18" charset="0"/>
                <a:cs typeface="Times New Roman" panose="02020603050405020304" pitchFamily="18" charset="0"/>
              </a:rPr>
              <a:t>Entité Client</a:t>
            </a:r>
          </a:p>
        </p:txBody>
      </p:sp>
    </p:spTree>
    <p:extLst>
      <p:ext uri="{BB962C8B-B14F-4D97-AF65-F5344CB8AC3E}">
        <p14:creationId xmlns:p14="http://schemas.microsoft.com/office/powerpoint/2010/main" val="2787155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14C5D7E-36E7-FF62-AB85-2ED7597D2EAA}"/>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D20C2F2F-5A4E-6DE7-3F98-76CD4FF2148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2F3C98CD-F082-D91F-4890-22AEF2167336}"/>
              </a:ext>
            </a:extLst>
          </p:cNvPr>
          <p:cNvSpPr txBox="1"/>
          <p:nvPr/>
        </p:nvSpPr>
        <p:spPr>
          <a:xfrm>
            <a:off x="1683027" y="1134255"/>
            <a:ext cx="4968027"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Relation Bidirectionnel entre Client et Compte</a:t>
            </a:r>
          </a:p>
        </p:txBody>
      </p:sp>
      <p:sp>
        <p:nvSpPr>
          <p:cNvPr id="7" name="Flèche : droite 6">
            <a:extLst>
              <a:ext uri="{FF2B5EF4-FFF2-40B4-BE49-F238E27FC236}">
                <a16:creationId xmlns:a16="http://schemas.microsoft.com/office/drawing/2014/main" id="{7F270549-FCA1-1750-68B3-2FDF4238F306}"/>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EC315C3-79A8-9FB8-E159-F7B3D3A1A4BA}"/>
              </a:ext>
            </a:extLst>
          </p:cNvPr>
          <p:cNvSpPr/>
          <p:nvPr/>
        </p:nvSpPr>
        <p:spPr>
          <a:xfrm>
            <a:off x="602973" y="2025296"/>
            <a:ext cx="10986053" cy="465864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r>
              <a:rPr lang="fr-FR" dirty="0">
                <a:solidFill>
                  <a:schemeClr val="tx1"/>
                </a:solidFill>
                <a:latin typeface="Times New Roman" panose="02020603050405020304" pitchFamily="18" charset="0"/>
                <a:cs typeface="Times New Roman" panose="02020603050405020304" pitchFamily="18" charset="0"/>
              </a:rPr>
              <a:t>type </a:t>
            </a:r>
            <a:r>
              <a:rPr lang="fr-FR" b="1" dirty="0" err="1">
                <a:solidFill>
                  <a:schemeClr val="accent2"/>
                </a:solidFill>
                <a:latin typeface="Times New Roman" panose="02020603050405020304" pitchFamily="18" charset="0"/>
                <a:cs typeface="Times New Roman" panose="02020603050405020304" pitchFamily="18" charset="0"/>
              </a:rPr>
              <a:t>Query</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comptesList</a:t>
            </a:r>
            <a:r>
              <a:rPr lang="fr-FR" dirty="0">
                <a:solidFill>
                  <a:schemeClr val="tx1"/>
                </a:solidFill>
                <a:latin typeface="Times New Roman" panose="02020603050405020304" pitchFamily="18" charset="0"/>
                <a:cs typeface="Times New Roman" panose="02020603050405020304" pitchFamily="18" charset="0"/>
              </a:rPr>
              <a:t> : [</a:t>
            </a:r>
            <a:r>
              <a:rPr lang="fr-FR" dirty="0" err="1">
                <a:solidFill>
                  <a:schemeClr val="tx1"/>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compteById</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id:String</a:t>
            </a:r>
            <a:r>
              <a:rPr lang="fr-FR" dirty="0">
                <a:solidFill>
                  <a:schemeClr val="tx1"/>
                </a:solidFill>
                <a:latin typeface="Times New Roman" panose="02020603050405020304" pitchFamily="18" charset="0"/>
                <a:cs typeface="Times New Roman" panose="02020603050405020304" pitchFamily="18" charset="0"/>
              </a:rPr>
              <a:t>) : </a:t>
            </a:r>
            <a:r>
              <a:rPr lang="fr-FR" dirty="0" err="1">
                <a:solidFill>
                  <a:schemeClr val="tx1"/>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clientList</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ClientServiceResponse</a:t>
            </a:r>
            <a:r>
              <a:rPr lang="fr-FR" dirty="0">
                <a:solidFill>
                  <a:schemeClr val="tx1"/>
                </a:solidFill>
                <a:latin typeface="Times New Roman" panose="02020603050405020304" pitchFamily="18" charset="0"/>
                <a:cs typeface="Times New Roman" panose="02020603050405020304" pitchFamily="18" charset="0"/>
              </a:rPr>
              <a:t>] }</a:t>
            </a:r>
          </a:p>
          <a:p>
            <a:r>
              <a:rPr lang="fr-FR" dirty="0">
                <a:solidFill>
                  <a:schemeClr val="tx1"/>
                </a:solidFill>
                <a:latin typeface="Times New Roman" panose="02020603050405020304" pitchFamily="18" charset="0"/>
                <a:cs typeface="Times New Roman" panose="02020603050405020304" pitchFamily="18" charset="0"/>
              </a:rPr>
              <a:t>type </a:t>
            </a:r>
            <a:r>
              <a:rPr lang="fr-FR" b="1" dirty="0">
                <a:solidFill>
                  <a:schemeClr val="accent2"/>
                </a:solidFill>
                <a:latin typeface="Times New Roman" panose="02020603050405020304" pitchFamily="18" charset="0"/>
                <a:cs typeface="Times New Roman" panose="02020603050405020304" pitchFamily="18" charset="0"/>
              </a:rPr>
              <a:t>Mutation</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addCompte</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compteServiceDTO:CompteServiceDTO</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updateCompte</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id:String,compteServiceDTO:CompteServiceDTO</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deleteCompte</a:t>
            </a:r>
            <a:r>
              <a:rPr lang="fr-FR" dirty="0">
                <a:solidFill>
                  <a:schemeClr val="tx1"/>
                </a:solidFill>
                <a:latin typeface="Times New Roman" panose="02020603050405020304" pitchFamily="18" charset="0"/>
                <a:cs typeface="Times New Roman" panose="02020603050405020304" pitchFamily="18" charset="0"/>
              </a:rPr>
              <a:t>(</a:t>
            </a:r>
            <a:r>
              <a:rPr lang="fr-FR" dirty="0" err="1">
                <a:solidFill>
                  <a:schemeClr val="tx1"/>
                </a:solidFill>
                <a:latin typeface="Times New Roman" panose="02020603050405020304" pitchFamily="18" charset="0"/>
                <a:cs typeface="Times New Roman" panose="02020603050405020304" pitchFamily="18" charset="0"/>
              </a:rPr>
              <a:t>id:String</a:t>
            </a:r>
            <a:r>
              <a:rPr lang="fr-FR" dirty="0">
                <a:solidFill>
                  <a:schemeClr val="tx1"/>
                </a:solidFill>
                <a:latin typeface="Times New Roman" panose="02020603050405020304" pitchFamily="18" charset="0"/>
                <a:cs typeface="Times New Roman" panose="02020603050405020304" pitchFamily="18" charset="0"/>
              </a:rPr>
              <a:t>):Boolean</a:t>
            </a:r>
          </a:p>
          <a:p>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type </a:t>
            </a:r>
            <a:r>
              <a:rPr lang="fr-FR" b="1" dirty="0" err="1">
                <a:solidFill>
                  <a:schemeClr val="accent2"/>
                </a:solidFill>
                <a:latin typeface="Times New Roman" panose="02020603050405020304" pitchFamily="18" charset="0"/>
                <a:cs typeface="Times New Roman" panose="02020603050405020304" pitchFamily="18" charset="0"/>
              </a:rPr>
              <a:t>ClientServiceResponse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id:String</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name:String</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compteList</a:t>
            </a:r>
            <a:r>
              <a:rPr lang="fr-FR" dirty="0">
                <a:solidFill>
                  <a:schemeClr val="tx1"/>
                </a:solidFill>
                <a:latin typeface="Times New Roman" panose="02020603050405020304" pitchFamily="18" charset="0"/>
                <a:cs typeface="Times New Roman" panose="02020603050405020304" pitchFamily="18" charset="0"/>
              </a:rPr>
              <a:t> :[</a:t>
            </a:r>
            <a:r>
              <a:rPr lang="fr-FR" dirty="0" err="1">
                <a:solidFill>
                  <a:schemeClr val="tx1"/>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 }</a:t>
            </a:r>
          </a:p>
          <a:p>
            <a:r>
              <a:rPr lang="fr-FR" dirty="0">
                <a:solidFill>
                  <a:schemeClr val="tx1"/>
                </a:solidFill>
                <a:latin typeface="Times New Roman" panose="02020603050405020304" pitchFamily="18" charset="0"/>
                <a:cs typeface="Times New Roman" panose="02020603050405020304" pitchFamily="18" charset="0"/>
              </a:rPr>
              <a:t>type </a:t>
            </a:r>
            <a:r>
              <a:rPr lang="fr-FR" b="1" dirty="0" err="1">
                <a:solidFill>
                  <a:schemeClr val="accent2"/>
                </a:solidFill>
                <a:latin typeface="Times New Roman" panose="02020603050405020304" pitchFamily="18" charset="0"/>
                <a:cs typeface="Times New Roman" panose="02020603050405020304" pitchFamily="18" charset="0"/>
              </a:rPr>
              <a:t>CompteServiceDTOResponse</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id : String, solde : String, </a:t>
            </a:r>
            <a:r>
              <a:rPr lang="fr-FR" dirty="0" err="1">
                <a:solidFill>
                  <a:schemeClr val="tx1"/>
                </a:solidFill>
                <a:latin typeface="Times New Roman" panose="02020603050405020304" pitchFamily="18" charset="0"/>
                <a:cs typeface="Times New Roman" panose="02020603050405020304" pitchFamily="18" charset="0"/>
              </a:rPr>
              <a:t>dateCreation</a:t>
            </a:r>
            <a:r>
              <a:rPr lang="fr-FR" dirty="0">
                <a:solidFill>
                  <a:schemeClr val="tx1"/>
                </a:solidFill>
                <a:latin typeface="Times New Roman" panose="02020603050405020304" pitchFamily="18" charset="0"/>
                <a:cs typeface="Times New Roman" panose="02020603050405020304" pitchFamily="18" charset="0"/>
              </a:rPr>
              <a:t> : String,  type : String, </a:t>
            </a:r>
            <a:r>
              <a:rPr lang="fr-FR" dirty="0" err="1">
                <a:solidFill>
                  <a:schemeClr val="tx1"/>
                </a:solidFill>
                <a:latin typeface="Times New Roman" panose="02020603050405020304" pitchFamily="18" charset="0"/>
                <a:cs typeface="Times New Roman" panose="02020603050405020304" pitchFamily="18" charset="0"/>
              </a:rPr>
              <a:t>client:ClientServiceResponse</a:t>
            </a:r>
            <a:r>
              <a:rPr lang="fr-FR" dirty="0">
                <a:solidFill>
                  <a:schemeClr val="tx1"/>
                </a:solidFill>
                <a:latin typeface="Times New Roman" panose="02020603050405020304" pitchFamily="18" charset="0"/>
                <a:cs typeface="Times New Roman" panose="02020603050405020304" pitchFamily="18" charset="0"/>
              </a:rPr>
              <a:t> }</a:t>
            </a:r>
          </a:p>
          <a:p>
            <a:r>
              <a:rPr lang="fr-FR" dirty="0">
                <a:solidFill>
                  <a:schemeClr val="tx1"/>
                </a:solidFill>
                <a:latin typeface="Times New Roman" panose="02020603050405020304" pitchFamily="18" charset="0"/>
                <a:cs typeface="Times New Roman" panose="02020603050405020304" pitchFamily="18" charset="0"/>
              </a:rPr>
              <a:t>input </a:t>
            </a:r>
            <a:r>
              <a:rPr lang="fr-FR" b="1" dirty="0" err="1">
                <a:solidFill>
                  <a:schemeClr val="accent2"/>
                </a:solidFill>
                <a:latin typeface="Times New Roman" panose="02020603050405020304" pitchFamily="18" charset="0"/>
                <a:cs typeface="Times New Roman" panose="02020603050405020304" pitchFamily="18" charset="0"/>
              </a:rPr>
              <a:t>CompteServiceDTO</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solde : </a:t>
            </a:r>
            <a:r>
              <a:rPr lang="fr-FR" dirty="0" err="1">
                <a:solidFill>
                  <a:schemeClr val="tx1"/>
                </a:solidFill>
                <a:latin typeface="Times New Roman" panose="02020603050405020304" pitchFamily="18" charset="0"/>
                <a:cs typeface="Times New Roman" panose="02020603050405020304" pitchFamily="18" charset="0"/>
              </a:rPr>
              <a:t>Float</a:t>
            </a:r>
            <a:r>
              <a:rPr lang="fr-FR" dirty="0">
                <a:solidFill>
                  <a:schemeClr val="tx1"/>
                </a:solidFill>
                <a:latin typeface="Times New Roman" panose="02020603050405020304" pitchFamily="18" charset="0"/>
                <a:cs typeface="Times New Roman" panose="02020603050405020304" pitchFamily="18" charset="0"/>
              </a:rPr>
              <a:t>,</a:t>
            </a:r>
          </a:p>
          <a:p>
            <a:r>
              <a:rPr lang="fr-FR" dirty="0">
                <a:solidFill>
                  <a:schemeClr val="tx1"/>
                </a:solidFill>
                <a:latin typeface="Times New Roman" panose="02020603050405020304" pitchFamily="18" charset="0"/>
                <a:cs typeface="Times New Roman" panose="02020603050405020304" pitchFamily="18" charset="0"/>
              </a:rPr>
              <a:t>    type : String</a:t>
            </a:r>
          </a:p>
          <a:p>
            <a:r>
              <a:rPr lang="fr-FR" dirty="0">
                <a:solidFill>
                  <a:schemeClr val="tx1"/>
                </a:solidFill>
                <a:latin typeface="Times New Roman" panose="02020603050405020304" pitchFamily="18" charset="0"/>
                <a:cs typeface="Times New Roman" panose="02020603050405020304" pitchFamily="18" charset="0"/>
              </a:rPr>
              <a:t>}</a:t>
            </a:r>
          </a:p>
        </p:txBody>
      </p:sp>
      <p:sp>
        <p:nvSpPr>
          <p:cNvPr id="9" name="ZoneTexte 8">
            <a:extLst>
              <a:ext uri="{FF2B5EF4-FFF2-40B4-BE49-F238E27FC236}">
                <a16:creationId xmlns:a16="http://schemas.microsoft.com/office/drawing/2014/main" id="{CD398077-C111-1B74-8F43-B1619E30A61B}"/>
              </a:ext>
            </a:extLst>
          </p:cNvPr>
          <p:cNvSpPr txBox="1"/>
          <p:nvPr/>
        </p:nvSpPr>
        <p:spPr>
          <a:xfrm>
            <a:off x="1364974" y="1625185"/>
            <a:ext cx="2071401"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sz="2000" b="1" dirty="0" err="1">
                <a:latin typeface="Times New Roman" panose="02020603050405020304" pitchFamily="18" charset="0"/>
                <a:cs typeface="Times New Roman" panose="02020603050405020304" pitchFamily="18" charset="0"/>
              </a:rPr>
              <a:t>Schema.graphqls</a:t>
            </a:r>
            <a:endParaRPr lang="fr-FR"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28320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D7EB5C89-CCC0-FA38-A63C-E994D9AC19BD}"/>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4DDD9AE2-ABAA-0A34-96D1-88CDF23E46F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151C3A98-DCE2-C70B-A664-B1002C65BF00}"/>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7" name="Flèche : droite 6">
            <a:extLst>
              <a:ext uri="{FF2B5EF4-FFF2-40B4-BE49-F238E27FC236}">
                <a16:creationId xmlns:a16="http://schemas.microsoft.com/office/drawing/2014/main" id="{0FCE73B1-6AFE-3732-9165-5B4A1CAD86F9}"/>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89D8537-D66A-C1CF-CBCB-F1108D953F21}"/>
              </a:ext>
            </a:extLst>
          </p:cNvPr>
          <p:cNvSpPr/>
          <p:nvPr/>
        </p:nvSpPr>
        <p:spPr>
          <a:xfrm>
            <a:off x="6785113" y="2372138"/>
            <a:ext cx="4722750" cy="1861562"/>
          </a:xfrm>
          <a:prstGeom prst="rect">
            <a:avLst/>
          </a:prstGeom>
          <a:ln w="28575"/>
        </p:spPr>
        <p:style>
          <a:lnRef idx="2">
            <a:schemeClr val="accent3"/>
          </a:lnRef>
          <a:fillRef idx="1">
            <a:schemeClr val="lt1"/>
          </a:fillRef>
          <a:effectRef idx="0">
            <a:schemeClr val="accent3"/>
          </a:effectRef>
          <a:fontRef idx="minor">
            <a:schemeClr val="dk1"/>
          </a:fontRef>
        </p:style>
        <p:txBody>
          <a:bodyPr rtlCol="0" anchor="ctr"/>
          <a:lstStyle/>
          <a:p>
            <a:r>
              <a:rPr lang="fr-FR" sz="2000" dirty="0">
                <a:solidFill>
                  <a:schemeClr val="tx1"/>
                </a:solidFill>
                <a:latin typeface="Times New Roman" panose="02020603050405020304" pitchFamily="18" charset="0"/>
                <a:cs typeface="Times New Roman" panose="02020603050405020304" pitchFamily="18" charset="0"/>
              </a:rPr>
              <a:t> @QueryMapping</a:t>
            </a:r>
          </a:p>
          <a:p>
            <a:r>
              <a:rPr lang="fr-FR" sz="2000" dirty="0">
                <a:solidFill>
                  <a:schemeClr val="tx1"/>
                </a:solidFill>
                <a:latin typeface="Times New Roman" panose="02020603050405020304" pitchFamily="18" charset="0"/>
                <a:cs typeface="Times New Roman" panose="02020603050405020304" pitchFamily="18" charset="0"/>
              </a:rPr>
              <a:t>    public List&lt;Client&gt; </a:t>
            </a:r>
            <a:r>
              <a:rPr lang="fr-FR" sz="2000" dirty="0" err="1">
                <a:solidFill>
                  <a:schemeClr val="tx1"/>
                </a:solidFill>
                <a:latin typeface="Times New Roman" panose="02020603050405020304" pitchFamily="18" charset="0"/>
                <a:cs typeface="Times New Roman" panose="02020603050405020304" pitchFamily="18" charset="0"/>
              </a:rPr>
              <a:t>clientList</a:t>
            </a:r>
            <a:r>
              <a:rPr lang="fr-FR" sz="2000" dirty="0">
                <a:solidFill>
                  <a:schemeClr val="tx1"/>
                </a:solidFill>
                <a:latin typeface="Times New Roman" panose="02020603050405020304" pitchFamily="18" charset="0"/>
                <a:cs typeface="Times New Roman" panose="02020603050405020304" pitchFamily="18" charset="0"/>
              </a:rPr>
              <a:t>()</a:t>
            </a:r>
          </a:p>
          <a:p>
            <a:r>
              <a:rPr lang="fr-FR" sz="2000" dirty="0">
                <a:solidFill>
                  <a:schemeClr val="tx1"/>
                </a:solidFill>
                <a:latin typeface="Times New Roman" panose="02020603050405020304" pitchFamily="18" charset="0"/>
                <a:cs typeface="Times New Roman" panose="02020603050405020304" pitchFamily="18" charset="0"/>
              </a:rPr>
              <a:t>    {</a:t>
            </a:r>
          </a:p>
          <a:p>
            <a:r>
              <a:rPr lang="fr-FR" sz="2000" dirty="0">
                <a:solidFill>
                  <a:schemeClr val="tx1"/>
                </a:solidFill>
                <a:latin typeface="Times New Roman" panose="02020603050405020304" pitchFamily="18" charset="0"/>
                <a:cs typeface="Times New Roman" panose="02020603050405020304" pitchFamily="18" charset="0"/>
              </a:rPr>
              <a:t>        return </a:t>
            </a:r>
            <a:r>
              <a:rPr lang="fr-FR" sz="2000" dirty="0" err="1">
                <a:solidFill>
                  <a:schemeClr val="tx1"/>
                </a:solidFill>
                <a:latin typeface="Times New Roman" panose="02020603050405020304" pitchFamily="18" charset="0"/>
                <a:cs typeface="Times New Roman" panose="02020603050405020304" pitchFamily="18" charset="0"/>
              </a:rPr>
              <a:t>clientRepository.findAll</a:t>
            </a:r>
            <a:r>
              <a:rPr lang="fr-FR" sz="2000" dirty="0">
                <a:solidFill>
                  <a:schemeClr val="tx1"/>
                </a:solidFill>
                <a:latin typeface="Times New Roman" panose="02020603050405020304" pitchFamily="18" charset="0"/>
                <a:cs typeface="Times New Roman" panose="02020603050405020304" pitchFamily="18" charset="0"/>
              </a:rPr>
              <a:t>();</a:t>
            </a:r>
          </a:p>
          <a:p>
            <a:r>
              <a:rPr lang="fr-FR" sz="2000" dirty="0">
                <a:solidFill>
                  <a:schemeClr val="tx1"/>
                </a:solidFill>
                <a:latin typeface="Times New Roman" panose="02020603050405020304" pitchFamily="18" charset="0"/>
                <a:cs typeface="Times New Roman" panose="02020603050405020304" pitchFamily="18" charset="0"/>
              </a:rPr>
              <a:t>    }</a:t>
            </a:r>
          </a:p>
        </p:txBody>
      </p:sp>
      <p:sp>
        <p:nvSpPr>
          <p:cNvPr id="9" name="ZoneTexte 8">
            <a:extLst>
              <a:ext uri="{FF2B5EF4-FFF2-40B4-BE49-F238E27FC236}">
                <a16:creationId xmlns:a16="http://schemas.microsoft.com/office/drawing/2014/main" id="{5198392B-7426-0660-96B6-28685305C993}"/>
              </a:ext>
            </a:extLst>
          </p:cNvPr>
          <p:cNvSpPr txBox="1"/>
          <p:nvPr/>
        </p:nvSpPr>
        <p:spPr>
          <a:xfrm>
            <a:off x="930277" y="2632222"/>
            <a:ext cx="5649688"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fr-FR" sz="2000" b="1" dirty="0">
                <a:latin typeface="Times New Roman" panose="02020603050405020304" pitchFamily="18" charset="0"/>
                <a:cs typeface="Times New Roman" panose="02020603050405020304" pitchFamily="18" charset="0"/>
              </a:rPr>
              <a:t>Méthode </a:t>
            </a:r>
            <a:r>
              <a:rPr lang="fr-FR" sz="2000" b="1" dirty="0" err="1">
                <a:solidFill>
                  <a:schemeClr val="accent2"/>
                </a:solidFill>
                <a:latin typeface="Times New Roman" panose="02020603050405020304" pitchFamily="18" charset="0"/>
                <a:cs typeface="Times New Roman" panose="02020603050405020304" pitchFamily="18" charset="0"/>
              </a:rPr>
              <a:t>clientList</a:t>
            </a:r>
            <a:r>
              <a:rPr lang="fr-FR" sz="2000" b="1" dirty="0">
                <a:solidFill>
                  <a:schemeClr val="accent2"/>
                </a:solidFill>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pour consulter liste de clients</a:t>
            </a:r>
          </a:p>
        </p:txBody>
      </p:sp>
    </p:spTree>
    <p:extLst>
      <p:ext uri="{BB962C8B-B14F-4D97-AF65-F5344CB8AC3E}">
        <p14:creationId xmlns:p14="http://schemas.microsoft.com/office/powerpoint/2010/main" val="1010689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D1CDC50-0B3A-28FA-828A-F34FA08DF5FE}"/>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10DEA3A8-4C36-107C-A1C3-8340FD05E780}"/>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5EC53E37-C5D6-3A7E-52A5-7558E3E1B11D}"/>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7" name="Flèche : droite 6">
            <a:extLst>
              <a:ext uri="{FF2B5EF4-FFF2-40B4-BE49-F238E27FC236}">
                <a16:creationId xmlns:a16="http://schemas.microsoft.com/office/drawing/2014/main" id="{C7CF200A-3EF4-1D1B-98B8-2A29933FC17C}"/>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B272E88E-32CF-DD4E-4F58-916BB7AA9C3F}"/>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pic>
        <p:nvPicPr>
          <p:cNvPr id="11" name="Image 10">
            <a:extLst>
              <a:ext uri="{FF2B5EF4-FFF2-40B4-BE49-F238E27FC236}">
                <a16:creationId xmlns:a16="http://schemas.microsoft.com/office/drawing/2014/main" id="{7BED2148-2DBD-8D99-635F-1EC19880F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988" y="2174175"/>
            <a:ext cx="7124382" cy="4005509"/>
          </a:xfrm>
          <a:prstGeom prst="rect">
            <a:avLst/>
          </a:prstGeom>
        </p:spPr>
      </p:pic>
      <p:sp>
        <p:nvSpPr>
          <p:cNvPr id="12" name="ZoneTexte 11">
            <a:extLst>
              <a:ext uri="{FF2B5EF4-FFF2-40B4-BE49-F238E27FC236}">
                <a16:creationId xmlns:a16="http://schemas.microsoft.com/office/drawing/2014/main" id="{6EFAC803-7A49-1813-030B-A5A43320C0D0}"/>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Base de données H2</a:t>
            </a:r>
            <a:r>
              <a:rPr lang="fr-FR" sz="2800" i="0" u="none" strike="noStrike" baseline="0" dirty="0">
                <a:latin typeface="Times New Roman" panose="02020603050405020304" pitchFamily="18" charset="0"/>
                <a:cs typeface="Times New Roman" panose="02020603050405020304" pitchFamily="18" charset="0"/>
              </a:rPr>
              <a:t>(http:localhost:8085/h2-console)</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5412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5C88EC5C-CE8C-2CCB-B28D-3E4B3827C378}"/>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E9133FA6-0AF0-CF60-6851-B48617F4406A}"/>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B605DB93-45A8-01F2-5CC2-169F06BCFDB6}"/>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7" name="Flèche : droite 6">
            <a:extLst>
              <a:ext uri="{FF2B5EF4-FFF2-40B4-BE49-F238E27FC236}">
                <a16:creationId xmlns:a16="http://schemas.microsoft.com/office/drawing/2014/main" id="{ADA84ACF-2ED3-2D55-5211-F4C4CFA82FF8}"/>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1742823D-6B7E-2C56-7673-420F3D513D1C}"/>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sp>
        <p:nvSpPr>
          <p:cNvPr id="10" name="ZoneTexte 9">
            <a:extLst>
              <a:ext uri="{FF2B5EF4-FFF2-40B4-BE49-F238E27FC236}">
                <a16:creationId xmlns:a16="http://schemas.microsoft.com/office/drawing/2014/main" id="{6CD2C595-9D3A-0B1F-9BDA-BF0578EF02B9}"/>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Base de données H2</a:t>
            </a:r>
            <a:r>
              <a:rPr lang="fr-FR" sz="2800" i="0" u="none" strike="noStrike" baseline="0" dirty="0">
                <a:latin typeface="Times New Roman" panose="02020603050405020304" pitchFamily="18" charset="0"/>
                <a:cs typeface="Times New Roman" panose="02020603050405020304" pitchFamily="18" charset="0"/>
              </a:rPr>
              <a:t>(http:localhost:8085/h2-console)</a:t>
            </a:r>
            <a:endParaRPr lang="fr-FR" sz="2800" dirty="0">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E7E4E5FD-034F-FA19-DDFB-FC0CA4C89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528" y="2198613"/>
            <a:ext cx="7977809" cy="4485327"/>
          </a:xfrm>
          <a:prstGeom prst="rect">
            <a:avLst/>
          </a:prstGeom>
        </p:spPr>
      </p:pic>
    </p:spTree>
    <p:extLst>
      <p:ext uri="{BB962C8B-B14F-4D97-AF65-F5344CB8AC3E}">
        <p14:creationId xmlns:p14="http://schemas.microsoft.com/office/powerpoint/2010/main" val="610232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BC89D638-5663-53D7-9E30-139A0A284727}"/>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ADD43314-E6A0-4CB8-40B7-1E6D7D8F49B3}"/>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7AD9149E-9EA2-4AEA-D14A-AFEBF323B5A2}"/>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7" name="Flèche : droite 6">
            <a:extLst>
              <a:ext uri="{FF2B5EF4-FFF2-40B4-BE49-F238E27FC236}">
                <a16:creationId xmlns:a16="http://schemas.microsoft.com/office/drawing/2014/main" id="{F0708242-829C-51A9-0D32-3319D186B5C2}"/>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65DBC6A-D467-755C-324B-C3B88D4C8B49}"/>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pic>
        <p:nvPicPr>
          <p:cNvPr id="10" name="Image 9">
            <a:extLst>
              <a:ext uri="{FF2B5EF4-FFF2-40B4-BE49-F238E27FC236}">
                <a16:creationId xmlns:a16="http://schemas.microsoft.com/office/drawing/2014/main" id="{CC51809D-9154-DD4E-EF4C-9B43DA5BE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713" y="2418469"/>
            <a:ext cx="7896354" cy="4439531"/>
          </a:xfrm>
          <a:prstGeom prst="rect">
            <a:avLst/>
          </a:prstGeom>
        </p:spPr>
      </p:pic>
      <p:sp>
        <p:nvSpPr>
          <p:cNvPr id="11" name="ZoneTexte 10">
            <a:extLst>
              <a:ext uri="{FF2B5EF4-FFF2-40B4-BE49-F238E27FC236}">
                <a16:creationId xmlns:a16="http://schemas.microsoft.com/office/drawing/2014/main" id="{8D2209B1-F56D-E6ED-EC7B-D979BBA96C04}"/>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Consulter liste des comptes avec ce client </a:t>
            </a:r>
            <a:r>
              <a:rPr lang="fr-FR" sz="2800" i="0" u="none" strike="noStrike" baseline="0" dirty="0">
                <a:latin typeface="Times New Roman" panose="02020603050405020304" pitchFamily="18" charset="0"/>
                <a:cs typeface="Times New Roman" panose="02020603050405020304" pitchFamily="18" charset="0"/>
              </a:rPr>
              <a:t>(</a:t>
            </a:r>
            <a:r>
              <a:rPr lang="fr-FR" sz="2800" dirty="0" err="1">
                <a:latin typeface="Times New Roman" panose="02020603050405020304" pitchFamily="18" charset="0"/>
                <a:cs typeface="Times New Roman" panose="02020603050405020304" pitchFamily="18" charset="0"/>
              </a:rPr>
              <a:t>G</a:t>
            </a:r>
            <a:r>
              <a:rPr lang="fr-FR" sz="2800" i="0" u="none" strike="noStrike" baseline="0" dirty="0" err="1">
                <a:latin typeface="Times New Roman" panose="02020603050405020304" pitchFamily="18" charset="0"/>
                <a:cs typeface="Times New Roman" panose="02020603050405020304" pitchFamily="18" charset="0"/>
              </a:rPr>
              <a:t>raphQL</a:t>
            </a:r>
            <a:r>
              <a:rPr lang="fr-FR" sz="2800" i="0" u="none" strike="noStrike" baseline="0" dirty="0">
                <a:latin typeface="Times New Roman" panose="02020603050405020304" pitchFamily="18" charset="0"/>
                <a:cs typeface="Times New Roman" panose="02020603050405020304" pitchFamily="18" charset="0"/>
              </a:rPr>
              <a:t>)</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88390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61D9D15F-8189-0332-1D7B-3746DE535C63}"/>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8" name="ZoneTexte 7">
            <a:extLst>
              <a:ext uri="{FF2B5EF4-FFF2-40B4-BE49-F238E27FC236}">
                <a16:creationId xmlns:a16="http://schemas.microsoft.com/office/drawing/2014/main" id="{3F9F5BCB-5658-53F3-5F76-07B2A19B40C7}"/>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C5182DEE-C565-B1C1-3194-9FA20F3227B0}"/>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10" name="Flèche : droite 9">
            <a:extLst>
              <a:ext uri="{FF2B5EF4-FFF2-40B4-BE49-F238E27FC236}">
                <a16:creationId xmlns:a16="http://schemas.microsoft.com/office/drawing/2014/main" id="{40DF8674-11E9-68D2-752D-C58709555EC4}"/>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5130B205-37A5-E7F5-47B6-090DB93E0278}"/>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pic>
        <p:nvPicPr>
          <p:cNvPr id="13" name="Image 12">
            <a:extLst>
              <a:ext uri="{FF2B5EF4-FFF2-40B4-BE49-F238E27FC236}">
                <a16:creationId xmlns:a16="http://schemas.microsoft.com/office/drawing/2014/main" id="{226123E4-DA31-E5DD-E2D2-9D7EFAC58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878" y="2573973"/>
            <a:ext cx="8017565" cy="4507679"/>
          </a:xfrm>
          <a:prstGeom prst="rect">
            <a:avLst/>
          </a:prstGeom>
        </p:spPr>
      </p:pic>
      <p:sp>
        <p:nvSpPr>
          <p:cNvPr id="14" name="ZoneTexte 13">
            <a:extLst>
              <a:ext uri="{FF2B5EF4-FFF2-40B4-BE49-F238E27FC236}">
                <a16:creationId xmlns:a16="http://schemas.microsoft.com/office/drawing/2014/main" id="{8BD5DF9F-4C55-64B0-9584-7D6B564E614B}"/>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Consulter liste des clients avec ces comptes </a:t>
            </a:r>
            <a:r>
              <a:rPr lang="fr-FR" sz="2800" i="0" u="none" strike="noStrike" baseline="0" dirty="0">
                <a:latin typeface="Times New Roman" panose="02020603050405020304" pitchFamily="18" charset="0"/>
                <a:cs typeface="Times New Roman" panose="02020603050405020304" pitchFamily="18" charset="0"/>
              </a:rPr>
              <a:t>(</a:t>
            </a:r>
            <a:r>
              <a:rPr lang="fr-FR" sz="2800" dirty="0" err="1">
                <a:latin typeface="Times New Roman" panose="02020603050405020304" pitchFamily="18" charset="0"/>
                <a:cs typeface="Times New Roman" panose="02020603050405020304" pitchFamily="18" charset="0"/>
              </a:rPr>
              <a:t>G</a:t>
            </a:r>
            <a:r>
              <a:rPr lang="fr-FR" sz="2800" i="0" u="none" strike="noStrike" baseline="0" dirty="0" err="1">
                <a:latin typeface="Times New Roman" panose="02020603050405020304" pitchFamily="18" charset="0"/>
                <a:cs typeface="Times New Roman" panose="02020603050405020304" pitchFamily="18" charset="0"/>
              </a:rPr>
              <a:t>raphQL</a:t>
            </a:r>
            <a:r>
              <a:rPr lang="fr-FR" sz="2800" i="0" u="none" strike="noStrike" baseline="0" dirty="0">
                <a:latin typeface="Times New Roman" panose="02020603050405020304" pitchFamily="18" charset="0"/>
                <a:cs typeface="Times New Roman" panose="02020603050405020304" pitchFamily="18" charset="0"/>
              </a:rPr>
              <a:t>)</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096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4C80B390-B408-E988-4044-64E4E9B5F95B}"/>
              </a:ext>
            </a:extLst>
          </p:cNvPr>
          <p:cNvCxnSpPr>
            <a:cxnSpLocks/>
          </p:cNvCxnSpPr>
          <p:nvPr/>
        </p:nvCxnSpPr>
        <p:spPr>
          <a:xfrm>
            <a:off x="437322" y="874646"/>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22787F52-40AA-3C14-745C-2B8934EA42BC}"/>
              </a:ext>
            </a:extLst>
          </p:cNvPr>
          <p:cNvSpPr txBox="1"/>
          <p:nvPr/>
        </p:nvSpPr>
        <p:spPr>
          <a:xfrm>
            <a:off x="179362" y="174060"/>
            <a:ext cx="11789975" cy="461665"/>
          </a:xfrm>
          <a:prstGeom prst="rect">
            <a:avLst/>
          </a:prstGeom>
          <a:noFill/>
        </p:spPr>
        <p:txBody>
          <a:bodyPr wrap="square">
            <a:spAutoFit/>
          </a:bodyPr>
          <a:lstStyle/>
          <a:p>
            <a:r>
              <a:rPr lang="fr-FR" sz="2400" dirty="0">
                <a:solidFill>
                  <a:srgbClr val="EE7D31"/>
                </a:solidFill>
                <a:latin typeface="Times New Roman" panose="02020603050405020304" pitchFamily="18" charset="0"/>
                <a:cs typeface="Times New Roman" panose="02020603050405020304" pitchFamily="18" charset="0"/>
              </a:rPr>
              <a:t>5- Créer le Web service Restfull qui permet de gérer des comptes(suite)</a:t>
            </a:r>
            <a:endParaRPr lang="fr-FR" sz="2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B560F5C-C4EA-5663-7A77-0A823DE0FD21}"/>
              </a:ext>
            </a:extLst>
          </p:cNvPr>
          <p:cNvSpPr/>
          <p:nvPr/>
        </p:nvSpPr>
        <p:spPr>
          <a:xfrm>
            <a:off x="368436" y="1469010"/>
            <a:ext cx="11532015" cy="5229218"/>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fr-FR" sz="2400" dirty="0">
                <a:solidFill>
                  <a:schemeClr val="tx1"/>
                </a:solidFill>
                <a:effectLst/>
                <a:latin typeface="Times New Roman" panose="02020603050405020304" pitchFamily="18" charset="0"/>
                <a:cs typeface="Times New Roman" panose="02020603050405020304" pitchFamily="18" charset="0"/>
              </a:rPr>
              <a:t> @PostMapping("/comptes/saveCompte")</a:t>
            </a:r>
          </a:p>
          <a:p>
            <a:r>
              <a:rPr lang="fr-FR" sz="2400" dirty="0">
                <a:solidFill>
                  <a:schemeClr val="tx1"/>
                </a:solidFill>
                <a:effectLst/>
                <a:latin typeface="Times New Roman" panose="02020603050405020304" pitchFamily="18" charset="0"/>
                <a:cs typeface="Times New Roman" panose="02020603050405020304" pitchFamily="18" charset="0"/>
              </a:rPr>
              <a:t>    public Compte </a:t>
            </a:r>
            <a:r>
              <a:rPr lang="fr-FR" sz="2400" dirty="0" err="1">
                <a:solidFill>
                  <a:schemeClr val="tx1"/>
                </a:solidFill>
                <a:effectLst/>
                <a:latin typeface="Times New Roman" panose="02020603050405020304" pitchFamily="18" charset="0"/>
                <a:cs typeface="Times New Roman" panose="02020603050405020304" pitchFamily="18" charset="0"/>
              </a:rPr>
              <a:t>addCompte</a:t>
            </a:r>
            <a:r>
              <a:rPr lang="fr-FR" sz="2400" dirty="0">
                <a:solidFill>
                  <a:schemeClr val="tx1"/>
                </a:solidFill>
                <a:effectLst/>
                <a:latin typeface="Times New Roman" panose="02020603050405020304" pitchFamily="18" charset="0"/>
                <a:cs typeface="Times New Roman" panose="02020603050405020304" pitchFamily="18" charset="0"/>
              </a:rPr>
              <a:t>(Compte c)</a:t>
            </a:r>
          </a:p>
          <a:p>
            <a:r>
              <a:rPr lang="fr-FR" sz="2400" dirty="0">
                <a:solidFill>
                  <a:schemeClr val="tx1"/>
                </a:solidFill>
                <a:effectLst/>
                <a:latin typeface="Times New Roman" panose="02020603050405020304" pitchFamily="18" charset="0"/>
                <a:cs typeface="Times New Roman" panose="02020603050405020304" pitchFamily="18" charset="0"/>
              </a:rPr>
              <a:t>    {if(</a:t>
            </a:r>
            <a:r>
              <a:rPr lang="fr-FR" sz="2400" dirty="0" err="1">
                <a:solidFill>
                  <a:schemeClr val="tx1"/>
                </a:solidFill>
                <a:effectLst/>
                <a:latin typeface="Times New Roman" panose="02020603050405020304" pitchFamily="18" charset="0"/>
                <a:cs typeface="Times New Roman" panose="02020603050405020304" pitchFamily="18" charset="0"/>
              </a:rPr>
              <a:t>c.getDateCreation</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null</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c.setDateCreation</a:t>
            </a:r>
            <a:r>
              <a:rPr lang="fr-FR" sz="2400" dirty="0">
                <a:solidFill>
                  <a:schemeClr val="tx1"/>
                </a:solidFill>
                <a:effectLst/>
                <a:latin typeface="Times New Roman" panose="02020603050405020304" pitchFamily="18" charset="0"/>
                <a:cs typeface="Times New Roman" panose="02020603050405020304" pitchFamily="18" charset="0"/>
              </a:rPr>
              <a:t>(new Date());</a:t>
            </a:r>
          </a:p>
          <a:p>
            <a:r>
              <a:rPr lang="fr-FR" sz="2400" dirty="0">
                <a:solidFill>
                  <a:schemeClr val="tx1"/>
                </a:solidFill>
                <a:effectLst/>
                <a:latin typeface="Times New Roman" panose="02020603050405020304" pitchFamily="18" charset="0"/>
                <a:cs typeface="Times New Roman" panose="02020603050405020304" pitchFamily="18" charset="0"/>
              </a:rPr>
              <a:t>        return </a:t>
            </a:r>
            <a:r>
              <a:rPr lang="fr-FR" sz="2400" dirty="0" err="1">
                <a:solidFill>
                  <a:schemeClr val="tx1"/>
                </a:solidFill>
                <a:effectLst/>
                <a:latin typeface="Times New Roman" panose="02020603050405020304" pitchFamily="18" charset="0"/>
                <a:cs typeface="Times New Roman" panose="02020603050405020304" pitchFamily="18" charset="0"/>
              </a:rPr>
              <a:t>compteRepository.save</a:t>
            </a:r>
            <a:r>
              <a:rPr lang="fr-FR" sz="2400" dirty="0">
                <a:solidFill>
                  <a:schemeClr val="tx1"/>
                </a:solidFill>
                <a:effectLst/>
                <a:latin typeface="Times New Roman" panose="02020603050405020304" pitchFamily="18" charset="0"/>
                <a:cs typeface="Times New Roman" panose="02020603050405020304" pitchFamily="18" charset="0"/>
              </a:rPr>
              <a:t>(c);}</a:t>
            </a:r>
          </a:p>
          <a:p>
            <a:r>
              <a:rPr lang="fr-FR" sz="2400" dirty="0">
                <a:solidFill>
                  <a:schemeClr val="tx1"/>
                </a:solidFill>
                <a:effectLst/>
                <a:latin typeface="Times New Roman" panose="02020603050405020304" pitchFamily="18" charset="0"/>
                <a:cs typeface="Times New Roman" panose="02020603050405020304" pitchFamily="18" charset="0"/>
              </a:rPr>
              <a:t>    @PutMapping("/comptes/updateCompte/{id}")</a:t>
            </a:r>
          </a:p>
          <a:p>
            <a:r>
              <a:rPr lang="fr-FR" sz="2400" dirty="0">
                <a:solidFill>
                  <a:schemeClr val="tx1"/>
                </a:solidFill>
                <a:effectLst/>
                <a:latin typeface="Times New Roman" panose="02020603050405020304" pitchFamily="18" charset="0"/>
                <a:cs typeface="Times New Roman" panose="02020603050405020304" pitchFamily="18" charset="0"/>
              </a:rPr>
              <a:t>    public Compte </a:t>
            </a:r>
            <a:r>
              <a:rPr lang="fr-FR" sz="2400" dirty="0" err="1">
                <a:solidFill>
                  <a:schemeClr val="tx1"/>
                </a:solidFill>
                <a:effectLst/>
                <a:latin typeface="Times New Roman" panose="02020603050405020304" pitchFamily="18" charset="0"/>
                <a:cs typeface="Times New Roman" panose="02020603050405020304" pitchFamily="18" charset="0"/>
              </a:rPr>
              <a:t>updateCompte</a:t>
            </a:r>
            <a:r>
              <a:rPr lang="fr-FR" sz="2400" dirty="0">
                <a:solidFill>
                  <a:schemeClr val="tx1"/>
                </a:solidFill>
                <a:effectLst/>
                <a:latin typeface="Times New Roman" panose="02020603050405020304" pitchFamily="18" charset="0"/>
                <a:cs typeface="Times New Roman" panose="02020603050405020304" pitchFamily="18" charset="0"/>
              </a:rPr>
              <a:t>(@RequestBody Compte compte,@</a:t>
            </a:r>
            <a:r>
              <a:rPr lang="fr-FR" sz="2400" dirty="0" err="1">
                <a:solidFill>
                  <a:schemeClr val="tx1"/>
                </a:solidFill>
                <a:effectLst/>
                <a:latin typeface="Times New Roman" panose="02020603050405020304" pitchFamily="18" charset="0"/>
                <a:cs typeface="Times New Roman" panose="02020603050405020304" pitchFamily="18" charset="0"/>
              </a:rPr>
              <a:t>PathVariable</a:t>
            </a:r>
            <a:r>
              <a:rPr lang="fr-FR" sz="2400" dirty="0">
                <a:solidFill>
                  <a:schemeClr val="tx1"/>
                </a:solidFill>
                <a:effectLst/>
                <a:latin typeface="Times New Roman" panose="02020603050405020304" pitchFamily="18" charset="0"/>
                <a:cs typeface="Times New Roman" panose="02020603050405020304" pitchFamily="18" charset="0"/>
              </a:rPr>
              <a:t> Long id)</a:t>
            </a:r>
          </a:p>
          <a:p>
            <a:r>
              <a:rPr lang="fr-FR" sz="2400" dirty="0">
                <a:solidFill>
                  <a:schemeClr val="tx1"/>
                </a:solidFill>
                <a:effectLst/>
                <a:latin typeface="Times New Roman" panose="02020603050405020304" pitchFamily="18" charset="0"/>
                <a:cs typeface="Times New Roman" panose="02020603050405020304" pitchFamily="18" charset="0"/>
              </a:rPr>
              <a:t>    {</a:t>
            </a:r>
          </a:p>
          <a:p>
            <a:r>
              <a:rPr lang="fr-FR" sz="2400" dirty="0">
                <a:solidFill>
                  <a:schemeClr val="tx1"/>
                </a:solidFill>
                <a:effectLst/>
                <a:latin typeface="Times New Roman" panose="02020603050405020304" pitchFamily="18" charset="0"/>
                <a:cs typeface="Times New Roman" panose="02020603050405020304" pitchFamily="18" charset="0"/>
              </a:rPr>
              <a:t>        Compte c = </a:t>
            </a:r>
            <a:r>
              <a:rPr lang="fr-FR" sz="2400" dirty="0" err="1">
                <a:solidFill>
                  <a:schemeClr val="tx1"/>
                </a:solidFill>
                <a:effectLst/>
                <a:latin typeface="Times New Roman" panose="02020603050405020304" pitchFamily="18" charset="0"/>
                <a:cs typeface="Times New Roman" panose="02020603050405020304" pitchFamily="18" charset="0"/>
              </a:rPr>
              <a:t>compteRepository.findById</a:t>
            </a:r>
            <a:r>
              <a:rPr lang="fr-FR" sz="2400" dirty="0">
                <a:solidFill>
                  <a:schemeClr val="tx1"/>
                </a:solidFill>
                <a:effectLst/>
                <a:latin typeface="Times New Roman" panose="02020603050405020304" pitchFamily="18" charset="0"/>
                <a:cs typeface="Times New Roman" panose="02020603050405020304" pitchFamily="18" charset="0"/>
              </a:rPr>
              <a:t>(id).</a:t>
            </a:r>
            <a:r>
              <a:rPr lang="fr-FR" sz="2400" dirty="0" err="1">
                <a:solidFill>
                  <a:schemeClr val="tx1"/>
                </a:solidFill>
                <a:effectLst/>
                <a:latin typeface="Times New Roman" panose="02020603050405020304" pitchFamily="18" charset="0"/>
                <a:cs typeface="Times New Roman" panose="02020603050405020304" pitchFamily="18" charset="0"/>
              </a:rPr>
              <a:t>orElseThrow</a:t>
            </a:r>
            <a:r>
              <a:rPr lang="fr-FR" sz="2400" dirty="0">
                <a:solidFill>
                  <a:schemeClr val="tx1"/>
                </a:solidFill>
                <a:effectLst/>
                <a:latin typeface="Times New Roman" panose="02020603050405020304" pitchFamily="18" charset="0"/>
                <a:cs typeface="Times New Roman" panose="02020603050405020304" pitchFamily="18" charset="0"/>
              </a:rPr>
              <a:t>(()-&gt;new </a:t>
            </a:r>
            <a:r>
              <a:rPr lang="fr-FR" sz="2400" dirty="0" err="1">
                <a:solidFill>
                  <a:schemeClr val="tx1"/>
                </a:solidFill>
                <a:effectLst/>
                <a:latin typeface="Times New Roman" panose="02020603050405020304" pitchFamily="18" charset="0"/>
                <a:cs typeface="Times New Roman" panose="02020603050405020304" pitchFamily="18" charset="0"/>
              </a:rPr>
              <a:t>RuntimeException</a:t>
            </a:r>
            <a:r>
              <a:rPr lang="fr-FR" sz="2400" dirty="0">
                <a:solidFill>
                  <a:schemeClr val="tx1"/>
                </a:solidFill>
                <a:effectLst/>
                <a:latin typeface="Times New Roman" panose="02020603050405020304" pitchFamily="18" charset="0"/>
                <a:cs typeface="Times New Roman" panose="02020603050405020304" pitchFamily="18" charset="0"/>
              </a:rPr>
              <a:t>("No </a:t>
            </a:r>
            <a:r>
              <a:rPr lang="fr-FR" sz="2400" dirty="0" err="1">
                <a:solidFill>
                  <a:schemeClr val="tx1"/>
                </a:solidFill>
                <a:effectLst/>
                <a:latin typeface="Times New Roman" panose="02020603050405020304" pitchFamily="18" charset="0"/>
                <a:cs typeface="Times New Roman" panose="02020603050405020304" pitchFamily="18" charset="0"/>
              </a:rPr>
              <a:t>found</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this</a:t>
            </a:r>
            <a:r>
              <a:rPr lang="fr-FR" sz="2400" dirty="0">
                <a:solidFill>
                  <a:schemeClr val="tx1"/>
                </a:solidFill>
                <a:effectLst/>
                <a:latin typeface="Times New Roman" panose="02020603050405020304" pitchFamily="18" charset="0"/>
                <a:cs typeface="Times New Roman" panose="02020603050405020304" pitchFamily="18" charset="0"/>
              </a:rPr>
              <a:t> Id : "+id));</a:t>
            </a:r>
          </a:p>
          <a:p>
            <a:r>
              <a:rPr lang="fr-FR" sz="2400" dirty="0">
                <a:solidFill>
                  <a:schemeClr val="tx1"/>
                </a:solidFill>
                <a:effectLst/>
                <a:latin typeface="Times New Roman" panose="02020603050405020304" pitchFamily="18" charset="0"/>
                <a:cs typeface="Times New Roman" panose="02020603050405020304" pitchFamily="18" charset="0"/>
              </a:rPr>
              <a:t>       if(</a:t>
            </a:r>
            <a:r>
              <a:rPr lang="fr-FR" sz="2400" dirty="0" err="1">
                <a:solidFill>
                  <a:schemeClr val="tx1"/>
                </a:solidFill>
                <a:effectLst/>
                <a:latin typeface="Times New Roman" panose="02020603050405020304" pitchFamily="18" charset="0"/>
                <a:cs typeface="Times New Roman" panose="02020603050405020304" pitchFamily="18" charset="0"/>
              </a:rPr>
              <a:t>compte.getSolde</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null</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c.setSolde</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compte.getSolde</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if(</a:t>
            </a:r>
            <a:r>
              <a:rPr lang="fr-FR" sz="2400" dirty="0" err="1">
                <a:solidFill>
                  <a:schemeClr val="tx1"/>
                </a:solidFill>
                <a:effectLst/>
                <a:latin typeface="Times New Roman" panose="02020603050405020304" pitchFamily="18" charset="0"/>
                <a:cs typeface="Times New Roman" panose="02020603050405020304" pitchFamily="18" charset="0"/>
              </a:rPr>
              <a:t>compte.getDateCreation</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null</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c.setDateCreation</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compte.getDateCreation</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if(</a:t>
            </a:r>
            <a:r>
              <a:rPr lang="fr-FR" sz="2400" dirty="0" err="1">
                <a:solidFill>
                  <a:schemeClr val="tx1"/>
                </a:solidFill>
                <a:effectLst/>
                <a:latin typeface="Times New Roman" panose="02020603050405020304" pitchFamily="18" charset="0"/>
                <a:cs typeface="Times New Roman" panose="02020603050405020304" pitchFamily="18" charset="0"/>
              </a:rPr>
              <a:t>compte.getType</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null</a:t>
            </a:r>
            <a:r>
              <a:rPr lang="fr-FR" sz="2400" dirty="0">
                <a:solidFill>
                  <a:schemeClr val="tx1"/>
                </a:solidFill>
                <a:effectLst/>
                <a:latin typeface="Times New Roman" panose="02020603050405020304" pitchFamily="18" charset="0"/>
                <a:cs typeface="Times New Roman" panose="02020603050405020304" pitchFamily="18" charset="0"/>
              </a:rPr>
              <a:t>) </a:t>
            </a:r>
            <a:r>
              <a:rPr lang="fr-FR" sz="2400" dirty="0" err="1">
                <a:solidFill>
                  <a:schemeClr val="tx1"/>
                </a:solidFill>
                <a:effectLst/>
                <a:latin typeface="Times New Roman" panose="02020603050405020304" pitchFamily="18" charset="0"/>
                <a:cs typeface="Times New Roman" panose="02020603050405020304" pitchFamily="18" charset="0"/>
              </a:rPr>
              <a:t>c.setType</a:t>
            </a:r>
            <a:r>
              <a:rPr lang="fr-FR" sz="2400" dirty="0">
                <a:solidFill>
                  <a:schemeClr val="tx1"/>
                </a:solidFill>
                <a:effectLst/>
                <a:latin typeface="Times New Roman" panose="02020603050405020304" pitchFamily="18" charset="0"/>
                <a:cs typeface="Times New Roman" panose="02020603050405020304" pitchFamily="18" charset="0"/>
              </a:rPr>
              <a:t>(</a:t>
            </a:r>
            <a:r>
              <a:rPr lang="fr-FR" sz="2400" dirty="0" err="1">
                <a:solidFill>
                  <a:schemeClr val="tx1"/>
                </a:solidFill>
                <a:effectLst/>
                <a:latin typeface="Times New Roman" panose="02020603050405020304" pitchFamily="18" charset="0"/>
                <a:cs typeface="Times New Roman" panose="02020603050405020304" pitchFamily="18" charset="0"/>
              </a:rPr>
              <a:t>compte.getType</a:t>
            </a:r>
            <a:r>
              <a:rPr lang="fr-FR" sz="2400" dirty="0">
                <a:solidFill>
                  <a:schemeClr val="tx1"/>
                </a:solidFill>
                <a:effectLst/>
                <a:latin typeface="Times New Roman" panose="02020603050405020304" pitchFamily="18" charset="0"/>
                <a:cs typeface="Times New Roman" panose="02020603050405020304" pitchFamily="18" charset="0"/>
              </a:rPr>
              <a:t>());</a:t>
            </a:r>
          </a:p>
          <a:p>
            <a:r>
              <a:rPr lang="fr-FR" sz="2400" dirty="0">
                <a:solidFill>
                  <a:schemeClr val="tx1"/>
                </a:solidFill>
                <a:effectLst/>
                <a:latin typeface="Times New Roman" panose="02020603050405020304" pitchFamily="18" charset="0"/>
                <a:cs typeface="Times New Roman" panose="02020603050405020304" pitchFamily="18" charset="0"/>
              </a:rPr>
              <a:t>       return </a:t>
            </a:r>
            <a:r>
              <a:rPr lang="fr-FR" sz="2400" dirty="0" err="1">
                <a:solidFill>
                  <a:schemeClr val="tx1"/>
                </a:solidFill>
                <a:effectLst/>
                <a:latin typeface="Times New Roman" panose="02020603050405020304" pitchFamily="18" charset="0"/>
                <a:cs typeface="Times New Roman" panose="02020603050405020304" pitchFamily="18" charset="0"/>
              </a:rPr>
              <a:t>compteRepository.save</a:t>
            </a:r>
            <a:r>
              <a:rPr lang="fr-FR" sz="2400" dirty="0">
                <a:solidFill>
                  <a:schemeClr val="tx1"/>
                </a:solidFill>
                <a:effectLst/>
                <a:latin typeface="Times New Roman" panose="02020603050405020304" pitchFamily="18" charset="0"/>
                <a:cs typeface="Times New Roman" panose="02020603050405020304" pitchFamily="18" charset="0"/>
              </a:rPr>
              <a:t>(c);</a:t>
            </a:r>
          </a:p>
          <a:p>
            <a:r>
              <a:rPr lang="fr-FR" sz="2400" dirty="0">
                <a:solidFill>
                  <a:schemeClr val="tx1"/>
                </a:solidFill>
                <a:effectLst/>
                <a:latin typeface="Times New Roman" panose="02020603050405020304" pitchFamily="18" charset="0"/>
                <a:cs typeface="Times New Roman" panose="02020603050405020304" pitchFamily="18" charset="0"/>
              </a:rPr>
              <a:t>    }</a:t>
            </a:r>
          </a:p>
        </p:txBody>
      </p:sp>
      <p:sp>
        <p:nvSpPr>
          <p:cNvPr id="7" name="ZoneTexte 6">
            <a:extLst>
              <a:ext uri="{FF2B5EF4-FFF2-40B4-BE49-F238E27FC236}">
                <a16:creationId xmlns:a16="http://schemas.microsoft.com/office/drawing/2014/main" id="{8794764C-C9F4-82C7-11AA-0E4E012253D4}"/>
              </a:ext>
            </a:extLst>
          </p:cNvPr>
          <p:cNvSpPr txBox="1"/>
          <p:nvPr/>
        </p:nvSpPr>
        <p:spPr>
          <a:xfrm>
            <a:off x="437322" y="976560"/>
            <a:ext cx="3694601" cy="400110"/>
          </a:xfrm>
          <a:prstGeom prst="rect">
            <a:avLst/>
          </a:prstGeom>
          <a:noFill/>
          <a:ln w="19050">
            <a:solidFill>
              <a:schemeClr val="tx1"/>
            </a:solidFill>
          </a:ln>
        </p:spPr>
        <p:txBody>
          <a:bodyPr wrap="none" rtlCol="0">
            <a:spAutoFit/>
          </a:bodyPr>
          <a:lstStyle/>
          <a:p>
            <a:r>
              <a:rPr lang="fr-FR" sz="2000" b="1" dirty="0">
                <a:latin typeface="Times New Roman" panose="02020603050405020304" pitchFamily="18" charset="0"/>
                <a:cs typeface="Times New Roman" panose="02020603050405020304" pitchFamily="18" charset="0"/>
              </a:rPr>
              <a:t>CompteWebRestController.java</a:t>
            </a:r>
          </a:p>
        </p:txBody>
      </p:sp>
    </p:spTree>
    <p:extLst>
      <p:ext uri="{BB962C8B-B14F-4D97-AF65-F5344CB8AC3E}">
        <p14:creationId xmlns:p14="http://schemas.microsoft.com/office/powerpoint/2010/main" val="520876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A1D0056A-59FF-A94E-B080-B1BA860D70ED}"/>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7BAFBB03-7B1E-23C5-BA29-FF1CEF882FA9}"/>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544E8F87-802A-8785-5D24-BF4C73E907B0}"/>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9" name="Flèche : droite 8">
            <a:extLst>
              <a:ext uri="{FF2B5EF4-FFF2-40B4-BE49-F238E27FC236}">
                <a16:creationId xmlns:a16="http://schemas.microsoft.com/office/drawing/2014/main" id="{52062521-91A0-B3FC-7EF4-73DD7E946BA1}"/>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F4E9C792-C75F-17FB-8CBE-D266870D837C}"/>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pic>
        <p:nvPicPr>
          <p:cNvPr id="13" name="Image 12">
            <a:extLst>
              <a:ext uri="{FF2B5EF4-FFF2-40B4-BE49-F238E27FC236}">
                <a16:creationId xmlns:a16="http://schemas.microsoft.com/office/drawing/2014/main" id="{2A3FE46F-C386-ADE3-7464-351C6B94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009" y="2174175"/>
            <a:ext cx="7463305" cy="4196060"/>
          </a:xfrm>
          <a:prstGeom prst="rect">
            <a:avLst/>
          </a:prstGeom>
        </p:spPr>
      </p:pic>
      <p:sp>
        <p:nvSpPr>
          <p:cNvPr id="14" name="ZoneTexte 13">
            <a:extLst>
              <a:ext uri="{FF2B5EF4-FFF2-40B4-BE49-F238E27FC236}">
                <a16:creationId xmlns:a16="http://schemas.microsoft.com/office/drawing/2014/main" id="{EF07FAAE-57B8-FA17-E2B7-97E5DDCF958A}"/>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REST API </a:t>
            </a:r>
            <a:r>
              <a:rPr lang="fr-FR" sz="2800" i="0" u="none" strike="noStrike" baseline="0" dirty="0" err="1">
                <a:solidFill>
                  <a:srgbClr val="EE7D31"/>
                </a:solidFill>
                <a:latin typeface="Times New Roman" panose="02020603050405020304" pitchFamily="18" charset="0"/>
                <a:cs typeface="Times New Roman" panose="02020603050405020304" pitchFamily="18" charset="0"/>
              </a:rPr>
              <a:t>Infinite</a:t>
            </a:r>
            <a:r>
              <a:rPr lang="fr-FR" sz="2800" i="0" u="none" strike="noStrike" baseline="0" dirty="0">
                <a:solidFill>
                  <a:srgbClr val="EE7D31"/>
                </a:solidFill>
                <a:latin typeface="Times New Roman" panose="02020603050405020304" pitchFamily="18" charset="0"/>
                <a:cs typeface="Times New Roman" panose="02020603050405020304" pitchFamily="18" charset="0"/>
              </a:rPr>
              <a:t> </a:t>
            </a:r>
            <a:r>
              <a:rPr lang="fr-FR" sz="2800" i="0" u="none" strike="noStrike" baseline="0" dirty="0" err="1">
                <a:solidFill>
                  <a:srgbClr val="EE7D31"/>
                </a:solidFill>
                <a:latin typeface="Times New Roman" panose="02020603050405020304" pitchFamily="18" charset="0"/>
                <a:cs typeface="Times New Roman" panose="02020603050405020304" pitchFamily="18" charset="0"/>
              </a:rPr>
              <a:t>loop</a:t>
            </a:r>
            <a:endParaRPr lang="fr-FR" sz="2800" dirty="0">
              <a:latin typeface="Times New Roman" panose="02020603050405020304" pitchFamily="18" charset="0"/>
              <a:cs typeface="Times New Roman" panose="02020603050405020304" pitchFamily="18" charset="0"/>
            </a:endParaRPr>
          </a:p>
        </p:txBody>
      </p:sp>
      <p:sp>
        <p:nvSpPr>
          <p:cNvPr id="16" name="ZoneTexte 15">
            <a:extLst>
              <a:ext uri="{FF2B5EF4-FFF2-40B4-BE49-F238E27FC236}">
                <a16:creationId xmlns:a16="http://schemas.microsoft.com/office/drawing/2014/main" id="{449EAB2B-8CB2-1D4C-FBBD-9D0DE46CC0B8}"/>
              </a:ext>
            </a:extLst>
          </p:cNvPr>
          <p:cNvSpPr txBox="1"/>
          <p:nvPr/>
        </p:nvSpPr>
        <p:spPr>
          <a:xfrm>
            <a:off x="179362" y="4768254"/>
            <a:ext cx="4126041" cy="646331"/>
          </a:xfrm>
          <a:prstGeom prst="rect">
            <a:avLst/>
          </a:prstGeom>
          <a:solidFill>
            <a:schemeClr val="tx1"/>
          </a:solidFill>
        </p:spPr>
        <p:txBody>
          <a:bodyPr wrap="square">
            <a:spAutoFit/>
          </a:bodyPr>
          <a:lstStyle/>
          <a:p>
            <a:r>
              <a:rPr lang="fr-FR" b="1" dirty="0">
                <a:solidFill>
                  <a:schemeClr val="bg1"/>
                </a:solidFill>
                <a:latin typeface="Times New Roman" panose="02020603050405020304" pitchFamily="18" charset="0"/>
                <a:cs typeface="Times New Roman" panose="02020603050405020304" pitchFamily="18" charset="0"/>
              </a:rPr>
              <a:t>@JsonProperty(access = </a:t>
            </a:r>
            <a:r>
              <a:rPr lang="fr-FR" b="1" dirty="0" err="1">
                <a:solidFill>
                  <a:schemeClr val="bg1"/>
                </a:solidFill>
                <a:latin typeface="Times New Roman" panose="02020603050405020304" pitchFamily="18" charset="0"/>
                <a:cs typeface="Times New Roman" panose="02020603050405020304" pitchFamily="18" charset="0"/>
              </a:rPr>
              <a:t>JsonProperty.Access.WRITE_ONLY</a:t>
            </a:r>
            <a:r>
              <a:rPr lang="fr-FR" b="1" dirty="0">
                <a:solidFill>
                  <a:schemeClr val="bg1"/>
                </a:solidFill>
                <a:latin typeface="Times New Roman" panose="02020603050405020304" pitchFamily="18" charset="0"/>
                <a:cs typeface="Times New Roman" panose="02020603050405020304" pitchFamily="18" charset="0"/>
              </a:rPr>
              <a:t>)</a:t>
            </a:r>
          </a:p>
        </p:txBody>
      </p:sp>
      <p:sp>
        <p:nvSpPr>
          <p:cNvPr id="17" name="ZoneTexte 16">
            <a:extLst>
              <a:ext uri="{FF2B5EF4-FFF2-40B4-BE49-F238E27FC236}">
                <a16:creationId xmlns:a16="http://schemas.microsoft.com/office/drawing/2014/main" id="{EB6955AB-6303-C92E-C7FB-D681EE781041}"/>
              </a:ext>
            </a:extLst>
          </p:cNvPr>
          <p:cNvSpPr txBox="1"/>
          <p:nvPr/>
        </p:nvSpPr>
        <p:spPr>
          <a:xfrm>
            <a:off x="927652" y="4081670"/>
            <a:ext cx="127951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fr-FR" sz="2400" b="1" dirty="0">
                <a:latin typeface="Times New Roman" panose="02020603050405020304" pitchFamily="18" charset="0"/>
                <a:cs typeface="Times New Roman" panose="02020603050405020304" pitchFamily="18" charset="0"/>
              </a:rPr>
              <a:t>Solution</a:t>
            </a:r>
          </a:p>
        </p:txBody>
      </p:sp>
      <p:sp>
        <p:nvSpPr>
          <p:cNvPr id="18" name="Flèche : droite 17">
            <a:extLst>
              <a:ext uri="{FF2B5EF4-FFF2-40B4-BE49-F238E27FC236}">
                <a16:creationId xmlns:a16="http://schemas.microsoft.com/office/drawing/2014/main" id="{7AF0F6E9-E6FD-2098-752E-D4D5B495AA43}"/>
              </a:ext>
            </a:extLst>
          </p:cNvPr>
          <p:cNvSpPr/>
          <p:nvPr/>
        </p:nvSpPr>
        <p:spPr>
          <a:xfrm>
            <a:off x="179362" y="4081670"/>
            <a:ext cx="549507" cy="4616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03446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2B404E57-BB58-AEB0-4A51-F10A3DD302CD}"/>
              </a:ext>
            </a:extLst>
          </p:cNvPr>
          <p:cNvCxnSpPr>
            <a:cxnSpLocks/>
          </p:cNvCxnSpPr>
          <p:nvPr/>
        </p:nvCxnSpPr>
        <p:spPr>
          <a:xfrm>
            <a:off x="506207" y="748037"/>
            <a:ext cx="11463130" cy="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306BBE72-F836-C84B-A0B1-9EAB32995DF4}"/>
              </a:ext>
            </a:extLst>
          </p:cNvPr>
          <p:cNvSpPr txBox="1"/>
          <p:nvPr/>
        </p:nvSpPr>
        <p:spPr>
          <a:xfrm>
            <a:off x="179362" y="174060"/>
            <a:ext cx="11789975" cy="461665"/>
          </a:xfrm>
          <a:prstGeom prst="rect">
            <a:avLst/>
          </a:prstGeom>
          <a:noFill/>
        </p:spPr>
        <p:txBody>
          <a:bodyPr wrap="square">
            <a:spAutoFit/>
          </a:bodyPr>
          <a:lstStyle/>
          <a:p>
            <a:r>
              <a:rPr lang="fr-FR" sz="2400" dirty="0">
                <a:latin typeface="Times New Roman" panose="02020603050405020304" pitchFamily="18" charset="0"/>
                <a:cs typeface="Times New Roman" panose="02020603050405020304" pitchFamily="18" charset="0"/>
              </a:rPr>
              <a:t>11-</a:t>
            </a:r>
            <a:r>
              <a:rPr lang="fr-FR" sz="2400" b="0" i="0" dirty="0">
                <a:effectLst/>
                <a:latin typeface="Roboto" panose="02000000000000000000" pitchFamily="2" charset="0"/>
              </a:rPr>
              <a:t>Créer un Web service </a:t>
            </a:r>
            <a:r>
              <a:rPr lang="fr-FR" sz="2400" b="0" i="0" dirty="0" err="1">
                <a:effectLst/>
                <a:latin typeface="Roboto" panose="02000000000000000000" pitchFamily="2" charset="0"/>
              </a:rPr>
              <a:t>GraphQL</a:t>
            </a:r>
            <a:r>
              <a:rPr lang="fr-FR" sz="2400" b="0" i="0" dirty="0">
                <a:effectLst/>
                <a:latin typeface="Roboto" panose="02000000000000000000" pitchFamily="2" charset="0"/>
              </a:rPr>
              <a:t> pour ce micro-service(suite)</a:t>
            </a:r>
            <a:endParaRPr lang="fr-FR" sz="2400" dirty="0">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3E17DB7-DB61-2901-BE66-C07FB8C259AC}"/>
              </a:ext>
            </a:extLst>
          </p:cNvPr>
          <p:cNvSpPr txBox="1"/>
          <p:nvPr/>
        </p:nvSpPr>
        <p:spPr>
          <a:xfrm>
            <a:off x="1683027" y="1134255"/>
            <a:ext cx="8861721"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Partie qui consiste à mettre en œuvre la relation bidirectionnel entre Client et Compte</a:t>
            </a:r>
          </a:p>
        </p:txBody>
      </p:sp>
      <p:sp>
        <p:nvSpPr>
          <p:cNvPr id="9" name="Flèche : droite 8">
            <a:extLst>
              <a:ext uri="{FF2B5EF4-FFF2-40B4-BE49-F238E27FC236}">
                <a16:creationId xmlns:a16="http://schemas.microsoft.com/office/drawing/2014/main" id="{DFEE7A0B-DE30-7A97-8D85-87D9D5E0222D}"/>
              </a:ext>
            </a:extLst>
          </p:cNvPr>
          <p:cNvSpPr/>
          <p:nvPr/>
        </p:nvSpPr>
        <p:spPr>
          <a:xfrm>
            <a:off x="728869" y="1088090"/>
            <a:ext cx="636105" cy="46166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95531C80-550F-FCB8-9811-736639FF466C}"/>
              </a:ext>
            </a:extLst>
          </p:cNvPr>
          <p:cNvSpPr/>
          <p:nvPr/>
        </p:nvSpPr>
        <p:spPr>
          <a:xfrm>
            <a:off x="1046922" y="2146852"/>
            <a:ext cx="2796208" cy="1282147"/>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DÉMONSTRATION</a:t>
            </a:r>
          </a:p>
        </p:txBody>
      </p:sp>
      <p:pic>
        <p:nvPicPr>
          <p:cNvPr id="12" name="Image 11">
            <a:extLst>
              <a:ext uri="{FF2B5EF4-FFF2-40B4-BE49-F238E27FC236}">
                <a16:creationId xmlns:a16="http://schemas.microsoft.com/office/drawing/2014/main" id="{ACC1A361-739B-E2DD-7A0B-2CB661B0E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796" y="2174175"/>
            <a:ext cx="7847661" cy="4412155"/>
          </a:xfrm>
          <a:prstGeom prst="rect">
            <a:avLst/>
          </a:prstGeom>
        </p:spPr>
      </p:pic>
      <p:sp>
        <p:nvSpPr>
          <p:cNvPr id="13" name="ZoneTexte 12">
            <a:extLst>
              <a:ext uri="{FF2B5EF4-FFF2-40B4-BE49-F238E27FC236}">
                <a16:creationId xmlns:a16="http://schemas.microsoft.com/office/drawing/2014/main" id="{C967475A-1A48-BED5-29FF-F2737CF31AF8}"/>
              </a:ext>
            </a:extLst>
          </p:cNvPr>
          <p:cNvSpPr txBox="1"/>
          <p:nvPr/>
        </p:nvSpPr>
        <p:spPr>
          <a:xfrm>
            <a:off x="2823758" y="1592660"/>
            <a:ext cx="9145579" cy="523220"/>
          </a:xfrm>
          <a:prstGeom prst="rect">
            <a:avLst/>
          </a:prstGeom>
          <a:noFill/>
        </p:spPr>
        <p:txBody>
          <a:bodyPr wrap="square">
            <a:spAutoFit/>
          </a:bodyPr>
          <a:lstStyle/>
          <a:p>
            <a:r>
              <a:rPr lang="fr-FR" sz="2800" i="0" u="none" strike="noStrike" baseline="0" dirty="0">
                <a:solidFill>
                  <a:srgbClr val="EE7D31"/>
                </a:solidFill>
                <a:latin typeface="Times New Roman" panose="02020603050405020304" pitchFamily="18" charset="0"/>
                <a:cs typeface="Times New Roman" panose="02020603050405020304" pitchFamily="18" charset="0"/>
              </a:rPr>
              <a:t>Test : Consulter listes des Comptes REST API</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264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98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258060"/>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2772</TotalTime>
  <Words>4608</Words>
  <Application>Microsoft Office PowerPoint</Application>
  <PresentationFormat>Grand écran</PresentationFormat>
  <Paragraphs>375</Paragraphs>
  <Slides>93</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93</vt:i4>
      </vt:variant>
    </vt:vector>
  </HeadingPairs>
  <TitlesOfParts>
    <vt:vector size="101" baseType="lpstr">
      <vt:lpstr>Arial</vt:lpstr>
      <vt:lpstr>Calibri</vt:lpstr>
      <vt:lpstr>JetBrains Mono</vt:lpstr>
      <vt:lpstr>Roboto</vt:lpstr>
      <vt:lpstr>Times New Roman</vt:lpstr>
      <vt:lpstr>Trebuchet MS</vt:lpstr>
      <vt:lpstr>Wingdings 3</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313</cp:revision>
  <dcterms:created xsi:type="dcterms:W3CDTF">2023-04-03T22:32:22Z</dcterms:created>
  <dcterms:modified xsi:type="dcterms:W3CDTF">2023-04-18T23:15:09Z</dcterms:modified>
</cp:coreProperties>
</file>